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0"/>
  </p:notesMasterIdLst>
  <p:handoutMasterIdLst>
    <p:handoutMasterId r:id="rId51"/>
  </p:handoutMasterIdLst>
  <p:sldIdLst>
    <p:sldId id="257" r:id="rId4"/>
    <p:sldId id="259" r:id="rId5"/>
    <p:sldId id="325" r:id="rId6"/>
    <p:sldId id="326" r:id="rId7"/>
    <p:sldId id="327" r:id="rId8"/>
    <p:sldId id="336" r:id="rId9"/>
    <p:sldId id="329" r:id="rId10"/>
    <p:sldId id="337" r:id="rId11"/>
    <p:sldId id="302" r:id="rId12"/>
    <p:sldId id="331" r:id="rId13"/>
    <p:sldId id="332" r:id="rId14"/>
    <p:sldId id="333" r:id="rId15"/>
    <p:sldId id="334" r:id="rId16"/>
    <p:sldId id="335" r:id="rId17"/>
    <p:sldId id="264" r:id="rId18"/>
    <p:sldId id="267" r:id="rId19"/>
    <p:sldId id="305" r:id="rId20"/>
    <p:sldId id="273" r:id="rId21"/>
    <p:sldId id="338" r:id="rId22"/>
    <p:sldId id="275" r:id="rId23"/>
    <p:sldId id="277" r:id="rId24"/>
    <p:sldId id="278" r:id="rId25"/>
    <p:sldId id="282" r:id="rId26"/>
    <p:sldId id="283" r:id="rId27"/>
    <p:sldId id="310" r:id="rId28"/>
    <p:sldId id="311" r:id="rId29"/>
    <p:sldId id="312" r:id="rId30"/>
    <p:sldId id="313" r:id="rId31"/>
    <p:sldId id="314" r:id="rId32"/>
    <p:sldId id="315" r:id="rId33"/>
    <p:sldId id="316" r:id="rId34"/>
    <p:sldId id="319" r:id="rId35"/>
    <p:sldId id="330" r:id="rId36"/>
    <p:sldId id="320" r:id="rId37"/>
    <p:sldId id="321" r:id="rId38"/>
    <p:sldId id="339" r:id="rId39"/>
    <p:sldId id="340" r:id="rId40"/>
    <p:sldId id="341" r:id="rId41"/>
    <p:sldId id="342" r:id="rId42"/>
    <p:sldId id="343" r:id="rId43"/>
    <p:sldId id="344" r:id="rId44"/>
    <p:sldId id="345" r:id="rId45"/>
    <p:sldId id="346" r:id="rId46"/>
    <p:sldId id="347" r:id="rId47"/>
    <p:sldId id="348" r:id="rId48"/>
    <p:sldId id="301"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r>
              <a:rPr lang="en-US" dirty="0" smtClean="0"/>
              <a:t>Legislative Update</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r>
              <a:rPr lang="en-US" dirty="0" smtClean="0"/>
              <a:t>August 3, 2015</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r>
              <a:rPr lang="en-US" dirty="0" smtClean="0"/>
              <a:t>William E. Grob, Ogletree Deakins</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B089A205-4343-4A63-8EBA-FB9B3BF5C8D6}" type="slidenum">
              <a:rPr lang="en-US" smtClean="0"/>
              <a:t>‹#›</a:t>
            </a:fld>
            <a:endParaRPr lang="en-US" dirty="0"/>
          </a:p>
        </p:txBody>
      </p:sp>
    </p:spTree>
    <p:extLst>
      <p:ext uri="{BB962C8B-B14F-4D97-AF65-F5344CB8AC3E}">
        <p14:creationId xmlns:p14="http://schemas.microsoft.com/office/powerpoint/2010/main" val="480260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r>
              <a:rPr lang="en-US" dirty="0" smtClean="0"/>
              <a:t>Legislative Update</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r>
              <a:rPr lang="en-US" dirty="0" smtClean="0"/>
              <a:t>March 20, 2015</a:t>
            </a:r>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r>
              <a:rPr lang="en-US" dirty="0" smtClean="0"/>
              <a:t>William E. Grob</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EFCA8E8E-9875-4059-A376-6CA9233B9A67}" type="slidenum">
              <a:rPr lang="en-US" smtClean="0"/>
              <a:t>‹#›</a:t>
            </a:fld>
            <a:endParaRPr lang="en-US" dirty="0"/>
          </a:p>
        </p:txBody>
      </p:sp>
    </p:spTree>
    <p:extLst>
      <p:ext uri="{BB962C8B-B14F-4D97-AF65-F5344CB8AC3E}">
        <p14:creationId xmlns:p14="http://schemas.microsoft.com/office/powerpoint/2010/main" val="69396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18" eaLnBrk="0" hangingPunct="0">
              <a:defRPr kumimoji="1" sz="2400">
                <a:solidFill>
                  <a:schemeClr val="tx1"/>
                </a:solidFill>
                <a:latin typeface="Arial" charset="0"/>
              </a:defRPr>
            </a:lvl1pPr>
            <a:lvl2pPr marL="742824" indent="-285701" defTabSz="917418" eaLnBrk="0" hangingPunct="0">
              <a:defRPr kumimoji="1" sz="2400">
                <a:solidFill>
                  <a:schemeClr val="tx1"/>
                </a:solidFill>
                <a:latin typeface="Arial" charset="0"/>
              </a:defRPr>
            </a:lvl2pPr>
            <a:lvl3pPr marL="1142805" indent="-228560" defTabSz="917418" eaLnBrk="0" hangingPunct="0">
              <a:defRPr kumimoji="1" sz="2400">
                <a:solidFill>
                  <a:schemeClr val="tx1"/>
                </a:solidFill>
                <a:latin typeface="Arial" charset="0"/>
              </a:defRPr>
            </a:lvl3pPr>
            <a:lvl4pPr marL="1599927" indent="-228560" defTabSz="917418" eaLnBrk="0" hangingPunct="0">
              <a:defRPr kumimoji="1" sz="2400">
                <a:solidFill>
                  <a:schemeClr val="tx1"/>
                </a:solidFill>
                <a:latin typeface="Arial" charset="0"/>
              </a:defRPr>
            </a:lvl4pPr>
            <a:lvl5pPr marL="2057049" indent="-228560" defTabSz="917418" eaLnBrk="0" hangingPunct="0">
              <a:defRPr kumimoji="1" sz="2400">
                <a:solidFill>
                  <a:schemeClr val="tx1"/>
                </a:solidFill>
                <a:latin typeface="Arial" charset="0"/>
              </a:defRPr>
            </a:lvl5pPr>
            <a:lvl6pPr marL="2514171" indent="-228560" algn="ctr" defTabSz="917418" eaLnBrk="0" fontAlgn="base" hangingPunct="0">
              <a:spcBef>
                <a:spcPct val="0"/>
              </a:spcBef>
              <a:spcAft>
                <a:spcPct val="0"/>
              </a:spcAft>
              <a:defRPr kumimoji="1" sz="2400">
                <a:solidFill>
                  <a:schemeClr val="tx1"/>
                </a:solidFill>
                <a:latin typeface="Arial" charset="0"/>
              </a:defRPr>
            </a:lvl6pPr>
            <a:lvl7pPr marL="2971291" indent="-228560" algn="ctr" defTabSz="917418" eaLnBrk="0" fontAlgn="base" hangingPunct="0">
              <a:spcBef>
                <a:spcPct val="0"/>
              </a:spcBef>
              <a:spcAft>
                <a:spcPct val="0"/>
              </a:spcAft>
              <a:defRPr kumimoji="1" sz="2400">
                <a:solidFill>
                  <a:schemeClr val="tx1"/>
                </a:solidFill>
                <a:latin typeface="Arial" charset="0"/>
              </a:defRPr>
            </a:lvl7pPr>
            <a:lvl8pPr marL="3428415" indent="-228560" algn="ctr" defTabSz="917418" eaLnBrk="0" fontAlgn="base" hangingPunct="0">
              <a:spcBef>
                <a:spcPct val="0"/>
              </a:spcBef>
              <a:spcAft>
                <a:spcPct val="0"/>
              </a:spcAft>
              <a:defRPr kumimoji="1" sz="2400">
                <a:solidFill>
                  <a:schemeClr val="tx1"/>
                </a:solidFill>
                <a:latin typeface="Arial" charset="0"/>
              </a:defRPr>
            </a:lvl8pPr>
            <a:lvl9pPr marL="3885536" indent="-228560" algn="ctr" defTabSz="917418" eaLnBrk="0" fontAlgn="base" hangingPunct="0">
              <a:spcBef>
                <a:spcPct val="0"/>
              </a:spcBef>
              <a:spcAft>
                <a:spcPct val="0"/>
              </a:spcAft>
              <a:defRPr kumimoji="1" sz="2400">
                <a:solidFill>
                  <a:schemeClr val="tx1"/>
                </a:solidFill>
                <a:latin typeface="Arial" charset="0"/>
              </a:defRPr>
            </a:lvl9pPr>
          </a:lstStyle>
          <a:p>
            <a:fld id="{ABCA9B51-2C3E-44C8-8899-842F38140E3A}" type="slidenum">
              <a:rPr kumimoji="0" lang="en-US" sz="1300">
                <a:solidFill>
                  <a:prstClr val="black"/>
                </a:solidFill>
                <a:latin typeface="Times" pitchFamily="18" charset="0"/>
              </a:rPr>
              <a:pPr/>
              <a:t>1</a:t>
            </a:fld>
            <a:endParaRPr kumimoji="0" lang="en-US" sz="1300" dirty="0">
              <a:solidFill>
                <a:prstClr val="black"/>
              </a:solidFill>
              <a:latin typeface="Times" pitchFamily="18" charset="0"/>
            </a:endParaRPr>
          </a:p>
        </p:txBody>
      </p:sp>
      <p:sp>
        <p:nvSpPr>
          <p:cNvPr id="111621" name="Rectangle 2"/>
          <p:cNvSpPr>
            <a:spLocks noGrp="1" noRot="1" noChangeAspect="1" noChangeArrowheads="1" noTextEdit="1"/>
          </p:cNvSpPr>
          <p:nvPr>
            <p:ph type="sldImg"/>
          </p:nvPr>
        </p:nvSpPr>
        <p:spPr>
          <a:ln/>
        </p:spPr>
      </p:sp>
      <p:sp>
        <p:nvSpPr>
          <p:cNvPr id="11162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AB5DD-1A16-4B83-AC2C-98148920832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41001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AB5DD-1A16-4B83-AC2C-98148920832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4100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AB5DD-1A16-4B83-AC2C-98148920832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4100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A8E8E-9875-4059-A376-6CA9233B9A67}" type="slidenum">
              <a:rPr lang="en-US" smtClean="0"/>
              <a:t>15</a:t>
            </a:fld>
            <a:endParaRPr lang="en-US" dirty="0"/>
          </a:p>
        </p:txBody>
      </p:sp>
    </p:spTree>
    <p:extLst>
      <p:ext uri="{BB962C8B-B14F-4D97-AF65-F5344CB8AC3E}">
        <p14:creationId xmlns:p14="http://schemas.microsoft.com/office/powerpoint/2010/main" val="1852434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18" eaLnBrk="0" hangingPunct="0">
              <a:defRPr kumimoji="1" sz="2400">
                <a:solidFill>
                  <a:schemeClr val="tx1"/>
                </a:solidFill>
                <a:latin typeface="Arial" charset="0"/>
              </a:defRPr>
            </a:lvl1pPr>
            <a:lvl2pPr marL="742824" indent="-285701" defTabSz="917418" eaLnBrk="0" hangingPunct="0">
              <a:defRPr kumimoji="1" sz="2400">
                <a:solidFill>
                  <a:schemeClr val="tx1"/>
                </a:solidFill>
                <a:latin typeface="Arial" charset="0"/>
              </a:defRPr>
            </a:lvl2pPr>
            <a:lvl3pPr marL="1142805" indent="-228560" defTabSz="917418" eaLnBrk="0" hangingPunct="0">
              <a:defRPr kumimoji="1" sz="2400">
                <a:solidFill>
                  <a:schemeClr val="tx1"/>
                </a:solidFill>
                <a:latin typeface="Arial" charset="0"/>
              </a:defRPr>
            </a:lvl3pPr>
            <a:lvl4pPr marL="1599927" indent="-228560" defTabSz="917418" eaLnBrk="0" hangingPunct="0">
              <a:defRPr kumimoji="1" sz="2400">
                <a:solidFill>
                  <a:schemeClr val="tx1"/>
                </a:solidFill>
                <a:latin typeface="Arial" charset="0"/>
              </a:defRPr>
            </a:lvl4pPr>
            <a:lvl5pPr marL="2057049" indent="-228560" defTabSz="917418" eaLnBrk="0" hangingPunct="0">
              <a:defRPr kumimoji="1" sz="2400">
                <a:solidFill>
                  <a:schemeClr val="tx1"/>
                </a:solidFill>
                <a:latin typeface="Arial" charset="0"/>
              </a:defRPr>
            </a:lvl5pPr>
            <a:lvl6pPr marL="2514171" indent="-228560" algn="ctr" defTabSz="917418" eaLnBrk="0" fontAlgn="base" hangingPunct="0">
              <a:spcBef>
                <a:spcPct val="0"/>
              </a:spcBef>
              <a:spcAft>
                <a:spcPct val="0"/>
              </a:spcAft>
              <a:defRPr kumimoji="1" sz="2400">
                <a:solidFill>
                  <a:schemeClr val="tx1"/>
                </a:solidFill>
                <a:latin typeface="Arial" charset="0"/>
              </a:defRPr>
            </a:lvl6pPr>
            <a:lvl7pPr marL="2971291" indent="-228560" algn="ctr" defTabSz="917418" eaLnBrk="0" fontAlgn="base" hangingPunct="0">
              <a:spcBef>
                <a:spcPct val="0"/>
              </a:spcBef>
              <a:spcAft>
                <a:spcPct val="0"/>
              </a:spcAft>
              <a:defRPr kumimoji="1" sz="2400">
                <a:solidFill>
                  <a:schemeClr val="tx1"/>
                </a:solidFill>
                <a:latin typeface="Arial" charset="0"/>
              </a:defRPr>
            </a:lvl7pPr>
            <a:lvl8pPr marL="3428415" indent="-228560" algn="ctr" defTabSz="917418" eaLnBrk="0" fontAlgn="base" hangingPunct="0">
              <a:spcBef>
                <a:spcPct val="0"/>
              </a:spcBef>
              <a:spcAft>
                <a:spcPct val="0"/>
              </a:spcAft>
              <a:defRPr kumimoji="1" sz="2400">
                <a:solidFill>
                  <a:schemeClr val="tx1"/>
                </a:solidFill>
                <a:latin typeface="Arial" charset="0"/>
              </a:defRPr>
            </a:lvl8pPr>
            <a:lvl9pPr marL="3885536" indent="-228560" algn="ctr" defTabSz="917418" eaLnBrk="0" fontAlgn="base" hangingPunct="0">
              <a:spcBef>
                <a:spcPct val="0"/>
              </a:spcBef>
              <a:spcAft>
                <a:spcPct val="0"/>
              </a:spcAft>
              <a:defRPr kumimoji="1" sz="2400">
                <a:solidFill>
                  <a:schemeClr val="tx1"/>
                </a:solidFill>
                <a:latin typeface="Arial" charset="0"/>
              </a:defRPr>
            </a:lvl9pPr>
          </a:lstStyle>
          <a:p>
            <a:fld id="{071BFCF2-5AEB-42FA-B01A-1D213AD07FE6}" type="slidenum">
              <a:rPr kumimoji="0" lang="en-US" sz="1300">
                <a:solidFill>
                  <a:prstClr val="black"/>
                </a:solidFill>
                <a:latin typeface="Times" pitchFamily="18" charset="0"/>
              </a:rPr>
              <a:pPr/>
              <a:t>16</a:t>
            </a:fld>
            <a:endParaRPr kumimoji="0" lang="en-US" sz="1300" dirty="0">
              <a:solidFill>
                <a:prstClr val="black"/>
              </a:solidFill>
              <a:latin typeface="Times" pitchFamily="18" charset="0"/>
            </a:endParaRPr>
          </a:p>
        </p:txBody>
      </p:sp>
      <p:sp>
        <p:nvSpPr>
          <p:cNvPr id="115717" name="Rectangle 7"/>
          <p:cNvSpPr txBox="1">
            <a:spLocks noGrp="1" noChangeArrowheads="1"/>
          </p:cNvSpPr>
          <p:nvPr/>
        </p:nvSpPr>
        <p:spPr bwMode="auto">
          <a:xfrm>
            <a:off x="3971927" y="8831264"/>
            <a:ext cx="3038474"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5" tIns="45867" rIns="91735" bIns="45867" anchor="b"/>
          <a:lstStyle>
            <a:lvl1pPr defTabSz="917575" eaLnBrk="0" hangingPunct="0">
              <a:defRPr kumimoji="1" sz="2400">
                <a:solidFill>
                  <a:schemeClr val="tx1"/>
                </a:solidFill>
                <a:latin typeface="Arial" charset="0"/>
              </a:defRPr>
            </a:lvl1pPr>
            <a:lvl2pPr marL="742950" indent="-285750" defTabSz="917575" eaLnBrk="0" hangingPunct="0">
              <a:defRPr kumimoji="1" sz="2400">
                <a:solidFill>
                  <a:schemeClr val="tx1"/>
                </a:solidFill>
                <a:latin typeface="Arial" charset="0"/>
              </a:defRPr>
            </a:lvl2pPr>
            <a:lvl3pPr marL="1143000" indent="-228600" defTabSz="917575" eaLnBrk="0" hangingPunct="0">
              <a:defRPr kumimoji="1" sz="2400">
                <a:solidFill>
                  <a:schemeClr val="tx1"/>
                </a:solidFill>
                <a:latin typeface="Arial" charset="0"/>
              </a:defRPr>
            </a:lvl3pPr>
            <a:lvl4pPr marL="1600200" indent="-228600" defTabSz="917575" eaLnBrk="0" hangingPunct="0">
              <a:defRPr kumimoji="1" sz="2400">
                <a:solidFill>
                  <a:schemeClr val="tx1"/>
                </a:solidFill>
                <a:latin typeface="Arial" charset="0"/>
              </a:defRPr>
            </a:lvl4pPr>
            <a:lvl5pPr marL="2057400" indent="-228600" defTabSz="917575" eaLnBrk="0" hangingPunct="0">
              <a:defRPr kumimoji="1" sz="2400">
                <a:solidFill>
                  <a:schemeClr val="tx1"/>
                </a:solidFill>
                <a:latin typeface="Arial" charset="0"/>
              </a:defRPr>
            </a:lvl5pPr>
            <a:lvl6pPr marL="2514600" indent="-228600" algn="ctr" defTabSz="917575" eaLnBrk="0" fontAlgn="base" hangingPunct="0">
              <a:spcBef>
                <a:spcPct val="0"/>
              </a:spcBef>
              <a:spcAft>
                <a:spcPct val="0"/>
              </a:spcAft>
              <a:defRPr kumimoji="1" sz="2400">
                <a:solidFill>
                  <a:schemeClr val="tx1"/>
                </a:solidFill>
                <a:latin typeface="Arial" charset="0"/>
              </a:defRPr>
            </a:lvl6pPr>
            <a:lvl7pPr marL="2971800" indent="-228600" algn="ctr" defTabSz="917575" eaLnBrk="0" fontAlgn="base" hangingPunct="0">
              <a:spcBef>
                <a:spcPct val="0"/>
              </a:spcBef>
              <a:spcAft>
                <a:spcPct val="0"/>
              </a:spcAft>
              <a:defRPr kumimoji="1" sz="2400">
                <a:solidFill>
                  <a:schemeClr val="tx1"/>
                </a:solidFill>
                <a:latin typeface="Arial" charset="0"/>
              </a:defRPr>
            </a:lvl7pPr>
            <a:lvl8pPr marL="3429000" indent="-228600" algn="ctr" defTabSz="917575" eaLnBrk="0" fontAlgn="base" hangingPunct="0">
              <a:spcBef>
                <a:spcPct val="0"/>
              </a:spcBef>
              <a:spcAft>
                <a:spcPct val="0"/>
              </a:spcAft>
              <a:defRPr kumimoji="1" sz="2400">
                <a:solidFill>
                  <a:schemeClr val="tx1"/>
                </a:solidFill>
                <a:latin typeface="Arial" charset="0"/>
              </a:defRPr>
            </a:lvl8pPr>
            <a:lvl9pPr marL="3886200" indent="-228600" algn="ctr" defTabSz="917575" eaLnBrk="0" fontAlgn="base" hangingPunct="0">
              <a:spcBef>
                <a:spcPct val="0"/>
              </a:spcBef>
              <a:spcAft>
                <a:spcPct val="0"/>
              </a:spcAft>
              <a:defRPr kumimoji="1" sz="2400">
                <a:solidFill>
                  <a:schemeClr val="tx1"/>
                </a:solidFill>
                <a:latin typeface="Arial" charset="0"/>
              </a:defRPr>
            </a:lvl9pPr>
          </a:lstStyle>
          <a:p>
            <a:pPr algn="r" fontAlgn="base">
              <a:spcBef>
                <a:spcPct val="0"/>
              </a:spcBef>
              <a:spcAft>
                <a:spcPct val="0"/>
              </a:spcAft>
            </a:pPr>
            <a:fld id="{BEA60918-1A53-4F45-973E-B7FE9A581E98}" type="slidenum">
              <a:rPr kumimoji="0" lang="en-US" sz="1300">
                <a:solidFill>
                  <a:prstClr val="black"/>
                </a:solidFill>
                <a:latin typeface="Times" pitchFamily="18" charset="0"/>
              </a:rPr>
              <a:pPr algn="r" fontAlgn="base">
                <a:spcBef>
                  <a:spcPct val="0"/>
                </a:spcBef>
                <a:spcAft>
                  <a:spcPct val="0"/>
                </a:spcAft>
              </a:pPr>
              <a:t>16</a:t>
            </a:fld>
            <a:endParaRPr kumimoji="0" lang="en-US" sz="1300" dirty="0">
              <a:solidFill>
                <a:prstClr val="black"/>
              </a:solidFill>
              <a:latin typeface="Times" pitchFamily="18" charset="0"/>
            </a:endParaRPr>
          </a:p>
        </p:txBody>
      </p:sp>
      <p:sp>
        <p:nvSpPr>
          <p:cNvPr id="115718" name="Rectangle 2"/>
          <p:cNvSpPr>
            <a:spLocks noGrp="1" noRot="1" noChangeAspect="1" noChangeArrowheads="1" noTextEdit="1"/>
          </p:cNvSpPr>
          <p:nvPr>
            <p:ph type="sldImg"/>
          </p:nvPr>
        </p:nvSpPr>
        <p:spPr>
          <a:xfrm>
            <a:off x="1182688" y="700088"/>
            <a:ext cx="4646612" cy="3486150"/>
          </a:xfrm>
          <a:ln/>
        </p:spPr>
      </p:sp>
      <p:sp>
        <p:nvSpPr>
          <p:cNvPr id="115719" name="Rectangle 3"/>
          <p:cNvSpPr>
            <a:spLocks noGrp="1" noChangeArrowheads="1"/>
          </p:cNvSpPr>
          <p:nvPr>
            <p:ph type="body" idx="1"/>
          </p:nvPr>
        </p:nvSpPr>
        <p:spPr>
          <a:xfrm>
            <a:off x="933451" y="4416425"/>
            <a:ext cx="5143501" cy="41814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18" eaLnBrk="0" hangingPunct="0">
              <a:defRPr kumimoji="1" sz="2400">
                <a:solidFill>
                  <a:schemeClr val="tx1"/>
                </a:solidFill>
                <a:latin typeface="Arial" charset="0"/>
              </a:defRPr>
            </a:lvl1pPr>
            <a:lvl2pPr marL="742824" indent="-285701" defTabSz="917418" eaLnBrk="0" hangingPunct="0">
              <a:defRPr kumimoji="1" sz="2400">
                <a:solidFill>
                  <a:schemeClr val="tx1"/>
                </a:solidFill>
                <a:latin typeface="Arial" charset="0"/>
              </a:defRPr>
            </a:lvl2pPr>
            <a:lvl3pPr marL="1142805" indent="-228560" defTabSz="917418" eaLnBrk="0" hangingPunct="0">
              <a:defRPr kumimoji="1" sz="2400">
                <a:solidFill>
                  <a:schemeClr val="tx1"/>
                </a:solidFill>
                <a:latin typeface="Arial" charset="0"/>
              </a:defRPr>
            </a:lvl3pPr>
            <a:lvl4pPr marL="1599927" indent="-228560" defTabSz="917418" eaLnBrk="0" hangingPunct="0">
              <a:defRPr kumimoji="1" sz="2400">
                <a:solidFill>
                  <a:schemeClr val="tx1"/>
                </a:solidFill>
                <a:latin typeface="Arial" charset="0"/>
              </a:defRPr>
            </a:lvl4pPr>
            <a:lvl5pPr marL="2057049" indent="-228560" defTabSz="917418" eaLnBrk="0" hangingPunct="0">
              <a:defRPr kumimoji="1" sz="2400">
                <a:solidFill>
                  <a:schemeClr val="tx1"/>
                </a:solidFill>
                <a:latin typeface="Arial" charset="0"/>
              </a:defRPr>
            </a:lvl5pPr>
            <a:lvl6pPr marL="2514171" indent="-228560" algn="ctr" defTabSz="917418" eaLnBrk="0" fontAlgn="base" hangingPunct="0">
              <a:spcBef>
                <a:spcPct val="0"/>
              </a:spcBef>
              <a:spcAft>
                <a:spcPct val="0"/>
              </a:spcAft>
              <a:defRPr kumimoji="1" sz="2400">
                <a:solidFill>
                  <a:schemeClr val="tx1"/>
                </a:solidFill>
                <a:latin typeface="Arial" charset="0"/>
              </a:defRPr>
            </a:lvl6pPr>
            <a:lvl7pPr marL="2971291" indent="-228560" algn="ctr" defTabSz="917418" eaLnBrk="0" fontAlgn="base" hangingPunct="0">
              <a:spcBef>
                <a:spcPct val="0"/>
              </a:spcBef>
              <a:spcAft>
                <a:spcPct val="0"/>
              </a:spcAft>
              <a:defRPr kumimoji="1" sz="2400">
                <a:solidFill>
                  <a:schemeClr val="tx1"/>
                </a:solidFill>
                <a:latin typeface="Arial" charset="0"/>
              </a:defRPr>
            </a:lvl7pPr>
            <a:lvl8pPr marL="3428415" indent="-228560" algn="ctr" defTabSz="917418" eaLnBrk="0" fontAlgn="base" hangingPunct="0">
              <a:spcBef>
                <a:spcPct val="0"/>
              </a:spcBef>
              <a:spcAft>
                <a:spcPct val="0"/>
              </a:spcAft>
              <a:defRPr kumimoji="1" sz="2400">
                <a:solidFill>
                  <a:schemeClr val="tx1"/>
                </a:solidFill>
                <a:latin typeface="Arial" charset="0"/>
              </a:defRPr>
            </a:lvl8pPr>
            <a:lvl9pPr marL="3885536" indent="-228560" algn="ctr" defTabSz="917418" eaLnBrk="0" fontAlgn="base" hangingPunct="0">
              <a:spcBef>
                <a:spcPct val="0"/>
              </a:spcBef>
              <a:spcAft>
                <a:spcPct val="0"/>
              </a:spcAft>
              <a:defRPr kumimoji="1" sz="2400">
                <a:solidFill>
                  <a:schemeClr val="tx1"/>
                </a:solidFill>
                <a:latin typeface="Arial" charset="0"/>
              </a:defRPr>
            </a:lvl9pPr>
          </a:lstStyle>
          <a:p>
            <a:fld id="{071BFCF2-5AEB-42FA-B01A-1D213AD07FE6}" type="slidenum">
              <a:rPr kumimoji="0" lang="en-US" sz="1300">
                <a:solidFill>
                  <a:prstClr val="black"/>
                </a:solidFill>
                <a:latin typeface="Times" pitchFamily="18" charset="0"/>
              </a:rPr>
              <a:pPr/>
              <a:t>17</a:t>
            </a:fld>
            <a:endParaRPr kumimoji="0" lang="en-US" sz="1300" dirty="0">
              <a:solidFill>
                <a:prstClr val="black"/>
              </a:solidFill>
              <a:latin typeface="Times" pitchFamily="18" charset="0"/>
            </a:endParaRPr>
          </a:p>
        </p:txBody>
      </p:sp>
      <p:sp>
        <p:nvSpPr>
          <p:cNvPr id="115717" name="Rectangle 7"/>
          <p:cNvSpPr txBox="1">
            <a:spLocks noGrp="1" noChangeArrowheads="1"/>
          </p:cNvSpPr>
          <p:nvPr/>
        </p:nvSpPr>
        <p:spPr bwMode="auto">
          <a:xfrm>
            <a:off x="3971927" y="8831264"/>
            <a:ext cx="3038474"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5" tIns="45867" rIns="91735" bIns="45867" anchor="b"/>
          <a:lstStyle>
            <a:lvl1pPr defTabSz="917575" eaLnBrk="0" hangingPunct="0">
              <a:defRPr kumimoji="1" sz="2400">
                <a:solidFill>
                  <a:schemeClr val="tx1"/>
                </a:solidFill>
                <a:latin typeface="Arial" charset="0"/>
              </a:defRPr>
            </a:lvl1pPr>
            <a:lvl2pPr marL="742950" indent="-285750" defTabSz="917575" eaLnBrk="0" hangingPunct="0">
              <a:defRPr kumimoji="1" sz="2400">
                <a:solidFill>
                  <a:schemeClr val="tx1"/>
                </a:solidFill>
                <a:latin typeface="Arial" charset="0"/>
              </a:defRPr>
            </a:lvl2pPr>
            <a:lvl3pPr marL="1143000" indent="-228600" defTabSz="917575" eaLnBrk="0" hangingPunct="0">
              <a:defRPr kumimoji="1" sz="2400">
                <a:solidFill>
                  <a:schemeClr val="tx1"/>
                </a:solidFill>
                <a:latin typeface="Arial" charset="0"/>
              </a:defRPr>
            </a:lvl3pPr>
            <a:lvl4pPr marL="1600200" indent="-228600" defTabSz="917575" eaLnBrk="0" hangingPunct="0">
              <a:defRPr kumimoji="1" sz="2400">
                <a:solidFill>
                  <a:schemeClr val="tx1"/>
                </a:solidFill>
                <a:latin typeface="Arial" charset="0"/>
              </a:defRPr>
            </a:lvl4pPr>
            <a:lvl5pPr marL="2057400" indent="-228600" defTabSz="917575" eaLnBrk="0" hangingPunct="0">
              <a:defRPr kumimoji="1" sz="2400">
                <a:solidFill>
                  <a:schemeClr val="tx1"/>
                </a:solidFill>
                <a:latin typeface="Arial" charset="0"/>
              </a:defRPr>
            </a:lvl5pPr>
            <a:lvl6pPr marL="2514600" indent="-228600" algn="ctr" defTabSz="917575" eaLnBrk="0" fontAlgn="base" hangingPunct="0">
              <a:spcBef>
                <a:spcPct val="0"/>
              </a:spcBef>
              <a:spcAft>
                <a:spcPct val="0"/>
              </a:spcAft>
              <a:defRPr kumimoji="1" sz="2400">
                <a:solidFill>
                  <a:schemeClr val="tx1"/>
                </a:solidFill>
                <a:latin typeface="Arial" charset="0"/>
              </a:defRPr>
            </a:lvl6pPr>
            <a:lvl7pPr marL="2971800" indent="-228600" algn="ctr" defTabSz="917575" eaLnBrk="0" fontAlgn="base" hangingPunct="0">
              <a:spcBef>
                <a:spcPct val="0"/>
              </a:spcBef>
              <a:spcAft>
                <a:spcPct val="0"/>
              </a:spcAft>
              <a:defRPr kumimoji="1" sz="2400">
                <a:solidFill>
                  <a:schemeClr val="tx1"/>
                </a:solidFill>
                <a:latin typeface="Arial" charset="0"/>
              </a:defRPr>
            </a:lvl7pPr>
            <a:lvl8pPr marL="3429000" indent="-228600" algn="ctr" defTabSz="917575" eaLnBrk="0" fontAlgn="base" hangingPunct="0">
              <a:spcBef>
                <a:spcPct val="0"/>
              </a:spcBef>
              <a:spcAft>
                <a:spcPct val="0"/>
              </a:spcAft>
              <a:defRPr kumimoji="1" sz="2400">
                <a:solidFill>
                  <a:schemeClr val="tx1"/>
                </a:solidFill>
                <a:latin typeface="Arial" charset="0"/>
              </a:defRPr>
            </a:lvl8pPr>
            <a:lvl9pPr marL="3886200" indent="-228600" algn="ctr" defTabSz="917575" eaLnBrk="0" fontAlgn="base" hangingPunct="0">
              <a:spcBef>
                <a:spcPct val="0"/>
              </a:spcBef>
              <a:spcAft>
                <a:spcPct val="0"/>
              </a:spcAft>
              <a:defRPr kumimoji="1" sz="2400">
                <a:solidFill>
                  <a:schemeClr val="tx1"/>
                </a:solidFill>
                <a:latin typeface="Arial" charset="0"/>
              </a:defRPr>
            </a:lvl9pPr>
          </a:lstStyle>
          <a:p>
            <a:pPr algn="r" fontAlgn="base">
              <a:spcBef>
                <a:spcPct val="0"/>
              </a:spcBef>
              <a:spcAft>
                <a:spcPct val="0"/>
              </a:spcAft>
            </a:pPr>
            <a:fld id="{BEA60918-1A53-4F45-973E-B7FE9A581E98}" type="slidenum">
              <a:rPr kumimoji="0" lang="en-US" sz="1300">
                <a:solidFill>
                  <a:prstClr val="black"/>
                </a:solidFill>
                <a:latin typeface="Times" pitchFamily="18" charset="0"/>
              </a:rPr>
              <a:pPr algn="r" fontAlgn="base">
                <a:spcBef>
                  <a:spcPct val="0"/>
                </a:spcBef>
                <a:spcAft>
                  <a:spcPct val="0"/>
                </a:spcAft>
              </a:pPr>
              <a:t>17</a:t>
            </a:fld>
            <a:endParaRPr kumimoji="0" lang="en-US" sz="1300" dirty="0">
              <a:solidFill>
                <a:prstClr val="black"/>
              </a:solidFill>
              <a:latin typeface="Times" pitchFamily="18" charset="0"/>
            </a:endParaRPr>
          </a:p>
        </p:txBody>
      </p:sp>
      <p:sp>
        <p:nvSpPr>
          <p:cNvPr id="115718" name="Rectangle 2"/>
          <p:cNvSpPr>
            <a:spLocks noGrp="1" noRot="1" noChangeAspect="1" noChangeArrowheads="1" noTextEdit="1"/>
          </p:cNvSpPr>
          <p:nvPr>
            <p:ph type="sldImg"/>
          </p:nvPr>
        </p:nvSpPr>
        <p:spPr>
          <a:xfrm>
            <a:off x="1182688" y="700088"/>
            <a:ext cx="4646612" cy="3486150"/>
          </a:xfrm>
          <a:ln/>
        </p:spPr>
      </p:sp>
      <p:sp>
        <p:nvSpPr>
          <p:cNvPr id="115719" name="Rectangle 3"/>
          <p:cNvSpPr>
            <a:spLocks noGrp="1" noChangeArrowheads="1"/>
          </p:cNvSpPr>
          <p:nvPr>
            <p:ph type="body" idx="1"/>
          </p:nvPr>
        </p:nvSpPr>
        <p:spPr>
          <a:xfrm>
            <a:off x="933451" y="4416425"/>
            <a:ext cx="5143501" cy="41814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884496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02835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A8E8E-9875-4059-A376-6CA9233B9A67}" type="slidenum">
              <a:rPr lang="en-US" smtClean="0"/>
              <a:t>20</a:t>
            </a:fld>
            <a:endParaRPr lang="en-US" dirty="0"/>
          </a:p>
        </p:txBody>
      </p:sp>
    </p:spTree>
    <p:extLst>
      <p:ext uri="{BB962C8B-B14F-4D97-AF65-F5344CB8AC3E}">
        <p14:creationId xmlns:p14="http://schemas.microsoft.com/office/powerpoint/2010/main" val="2074414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A8E8E-9875-4059-A376-6CA9233B9A67}" type="slidenum">
              <a:rPr lang="en-US" smtClean="0"/>
              <a:t>21</a:t>
            </a:fld>
            <a:endParaRPr lang="en-US" dirty="0"/>
          </a:p>
        </p:txBody>
      </p:sp>
    </p:spTree>
    <p:extLst>
      <p:ext uri="{BB962C8B-B14F-4D97-AF65-F5344CB8AC3E}">
        <p14:creationId xmlns:p14="http://schemas.microsoft.com/office/powerpoint/2010/main" val="217606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AB5DD-1A16-4B83-AC2C-98148920832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41001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A8E8E-9875-4059-A376-6CA9233B9A67}" type="slidenum">
              <a:rPr lang="en-US" smtClean="0"/>
              <a:t>22</a:t>
            </a:fld>
            <a:endParaRPr lang="en-US" dirty="0"/>
          </a:p>
        </p:txBody>
      </p:sp>
    </p:spTree>
    <p:extLst>
      <p:ext uri="{BB962C8B-B14F-4D97-AF65-F5344CB8AC3E}">
        <p14:creationId xmlns:p14="http://schemas.microsoft.com/office/powerpoint/2010/main" val="2733404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4171713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806395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37C34-344A-438C-84E9-37A2879340A9}" type="slidenum">
              <a:rPr lang="en-US" smtClean="0"/>
              <a:t>25</a:t>
            </a:fld>
            <a:endParaRPr lang="en-US" dirty="0"/>
          </a:p>
        </p:txBody>
      </p:sp>
    </p:spTree>
    <p:extLst>
      <p:ext uri="{BB962C8B-B14F-4D97-AF65-F5344CB8AC3E}">
        <p14:creationId xmlns:p14="http://schemas.microsoft.com/office/powerpoint/2010/main" val="2761303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867478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37C34-344A-438C-84E9-37A2879340A9}" type="slidenum">
              <a:rPr lang="en-US" smtClean="0"/>
              <a:t>27</a:t>
            </a:fld>
            <a:endParaRPr lang="en-US" dirty="0"/>
          </a:p>
        </p:txBody>
      </p:sp>
    </p:spTree>
    <p:extLst>
      <p:ext uri="{BB962C8B-B14F-4D97-AF65-F5344CB8AC3E}">
        <p14:creationId xmlns:p14="http://schemas.microsoft.com/office/powerpoint/2010/main" val="2761303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37C34-344A-438C-84E9-37A2879340A9}" type="slidenum">
              <a:rPr lang="en-US" smtClean="0"/>
              <a:t>28</a:t>
            </a:fld>
            <a:endParaRPr lang="en-US" dirty="0"/>
          </a:p>
        </p:txBody>
      </p:sp>
    </p:spTree>
    <p:extLst>
      <p:ext uri="{BB962C8B-B14F-4D97-AF65-F5344CB8AC3E}">
        <p14:creationId xmlns:p14="http://schemas.microsoft.com/office/powerpoint/2010/main" val="1320152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NLRB has said the proposed changes are intended to modernize processes, enhance transparency and reduce needless litigation and delay. One of the biggest gripes about the </a:t>
            </a:r>
            <a:r>
              <a:rPr lang="en-US" dirty="0" smtClean="0"/>
              <a:t>rules </a:t>
            </a:r>
            <a:r>
              <a:rPr lang="en-US" dirty="0"/>
              <a:t>is </a:t>
            </a:r>
            <a:r>
              <a:rPr lang="en-US" dirty="0" smtClean="0"/>
              <a:t>they </a:t>
            </a:r>
            <a:r>
              <a:rPr lang="en-US" dirty="0"/>
              <a:t>shorten the time period between the filing of an election petition and the election itself, cutting into employers' ability to make their case to workers about the benefits and pitfalls of unionization. </a:t>
            </a:r>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088628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088628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37C34-344A-438C-84E9-37A2879340A9}" type="slidenum">
              <a:rPr lang="en-US" smtClean="0"/>
              <a:t>31</a:t>
            </a:fld>
            <a:endParaRPr lang="en-US" dirty="0"/>
          </a:p>
        </p:txBody>
      </p:sp>
    </p:spTree>
    <p:extLst>
      <p:ext uri="{BB962C8B-B14F-4D97-AF65-F5344CB8AC3E}">
        <p14:creationId xmlns:p14="http://schemas.microsoft.com/office/powerpoint/2010/main" val="375437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AB5DD-1A16-4B83-AC2C-98148920832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41001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18" eaLnBrk="0" hangingPunct="0">
              <a:defRPr kumimoji="1" sz="2400">
                <a:solidFill>
                  <a:schemeClr val="tx1"/>
                </a:solidFill>
                <a:latin typeface="Arial" charset="0"/>
              </a:defRPr>
            </a:lvl1pPr>
            <a:lvl2pPr marL="742824" indent="-285701" defTabSz="917418" eaLnBrk="0" hangingPunct="0">
              <a:defRPr kumimoji="1" sz="2400">
                <a:solidFill>
                  <a:schemeClr val="tx1"/>
                </a:solidFill>
                <a:latin typeface="Arial" charset="0"/>
              </a:defRPr>
            </a:lvl2pPr>
            <a:lvl3pPr marL="1142805" indent="-228560" defTabSz="917418" eaLnBrk="0" hangingPunct="0">
              <a:defRPr kumimoji="1" sz="2400">
                <a:solidFill>
                  <a:schemeClr val="tx1"/>
                </a:solidFill>
                <a:latin typeface="Arial" charset="0"/>
              </a:defRPr>
            </a:lvl3pPr>
            <a:lvl4pPr marL="1599927" indent="-228560" defTabSz="917418" eaLnBrk="0" hangingPunct="0">
              <a:defRPr kumimoji="1" sz="2400">
                <a:solidFill>
                  <a:schemeClr val="tx1"/>
                </a:solidFill>
                <a:latin typeface="Arial" charset="0"/>
              </a:defRPr>
            </a:lvl4pPr>
            <a:lvl5pPr marL="2057049" indent="-228560" defTabSz="917418" eaLnBrk="0" hangingPunct="0">
              <a:defRPr kumimoji="1" sz="2400">
                <a:solidFill>
                  <a:schemeClr val="tx1"/>
                </a:solidFill>
                <a:latin typeface="Arial" charset="0"/>
              </a:defRPr>
            </a:lvl5pPr>
            <a:lvl6pPr marL="2514171" indent="-228560" algn="ctr" defTabSz="917418" eaLnBrk="0" fontAlgn="base" hangingPunct="0">
              <a:spcBef>
                <a:spcPct val="0"/>
              </a:spcBef>
              <a:spcAft>
                <a:spcPct val="0"/>
              </a:spcAft>
              <a:defRPr kumimoji="1" sz="2400">
                <a:solidFill>
                  <a:schemeClr val="tx1"/>
                </a:solidFill>
                <a:latin typeface="Arial" charset="0"/>
              </a:defRPr>
            </a:lvl6pPr>
            <a:lvl7pPr marL="2971291" indent="-228560" algn="ctr" defTabSz="917418" eaLnBrk="0" fontAlgn="base" hangingPunct="0">
              <a:spcBef>
                <a:spcPct val="0"/>
              </a:spcBef>
              <a:spcAft>
                <a:spcPct val="0"/>
              </a:spcAft>
              <a:defRPr kumimoji="1" sz="2400">
                <a:solidFill>
                  <a:schemeClr val="tx1"/>
                </a:solidFill>
                <a:latin typeface="Arial" charset="0"/>
              </a:defRPr>
            </a:lvl7pPr>
            <a:lvl8pPr marL="3428415" indent="-228560" algn="ctr" defTabSz="917418" eaLnBrk="0" fontAlgn="base" hangingPunct="0">
              <a:spcBef>
                <a:spcPct val="0"/>
              </a:spcBef>
              <a:spcAft>
                <a:spcPct val="0"/>
              </a:spcAft>
              <a:defRPr kumimoji="1" sz="2400">
                <a:solidFill>
                  <a:schemeClr val="tx1"/>
                </a:solidFill>
                <a:latin typeface="Arial" charset="0"/>
              </a:defRPr>
            </a:lvl8pPr>
            <a:lvl9pPr marL="3885536" indent="-228560" algn="ctr" defTabSz="917418" eaLnBrk="0" fontAlgn="base" hangingPunct="0">
              <a:spcBef>
                <a:spcPct val="0"/>
              </a:spcBef>
              <a:spcAft>
                <a:spcPct val="0"/>
              </a:spcAft>
              <a:defRPr kumimoji="1" sz="2400">
                <a:solidFill>
                  <a:schemeClr val="tx1"/>
                </a:solidFill>
                <a:latin typeface="Arial" charset="0"/>
              </a:defRPr>
            </a:lvl9pPr>
          </a:lstStyle>
          <a:p>
            <a:fld id="{071BFCF2-5AEB-42FA-B01A-1D213AD07FE6}" type="slidenum">
              <a:rPr kumimoji="0" lang="en-US" sz="1300">
                <a:solidFill>
                  <a:prstClr val="black"/>
                </a:solidFill>
                <a:latin typeface="Times" pitchFamily="18" charset="0"/>
              </a:rPr>
              <a:pPr/>
              <a:t>32</a:t>
            </a:fld>
            <a:endParaRPr kumimoji="0" lang="en-US" sz="1300" dirty="0">
              <a:solidFill>
                <a:prstClr val="black"/>
              </a:solidFill>
              <a:latin typeface="Times" pitchFamily="18" charset="0"/>
            </a:endParaRPr>
          </a:p>
        </p:txBody>
      </p:sp>
      <p:sp>
        <p:nvSpPr>
          <p:cNvPr id="115717" name="Rectangle 7"/>
          <p:cNvSpPr txBox="1">
            <a:spLocks noGrp="1" noChangeArrowheads="1"/>
          </p:cNvSpPr>
          <p:nvPr/>
        </p:nvSpPr>
        <p:spPr bwMode="auto">
          <a:xfrm>
            <a:off x="3971927" y="8831264"/>
            <a:ext cx="3038474"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5" tIns="45867" rIns="91735" bIns="45867" anchor="b"/>
          <a:lstStyle>
            <a:lvl1pPr defTabSz="917575" eaLnBrk="0" hangingPunct="0">
              <a:defRPr kumimoji="1" sz="2400">
                <a:solidFill>
                  <a:schemeClr val="tx1"/>
                </a:solidFill>
                <a:latin typeface="Arial" charset="0"/>
              </a:defRPr>
            </a:lvl1pPr>
            <a:lvl2pPr marL="742950" indent="-285750" defTabSz="917575" eaLnBrk="0" hangingPunct="0">
              <a:defRPr kumimoji="1" sz="2400">
                <a:solidFill>
                  <a:schemeClr val="tx1"/>
                </a:solidFill>
                <a:latin typeface="Arial" charset="0"/>
              </a:defRPr>
            </a:lvl2pPr>
            <a:lvl3pPr marL="1143000" indent="-228600" defTabSz="917575" eaLnBrk="0" hangingPunct="0">
              <a:defRPr kumimoji="1" sz="2400">
                <a:solidFill>
                  <a:schemeClr val="tx1"/>
                </a:solidFill>
                <a:latin typeface="Arial" charset="0"/>
              </a:defRPr>
            </a:lvl3pPr>
            <a:lvl4pPr marL="1600200" indent="-228600" defTabSz="917575" eaLnBrk="0" hangingPunct="0">
              <a:defRPr kumimoji="1" sz="2400">
                <a:solidFill>
                  <a:schemeClr val="tx1"/>
                </a:solidFill>
                <a:latin typeface="Arial" charset="0"/>
              </a:defRPr>
            </a:lvl4pPr>
            <a:lvl5pPr marL="2057400" indent="-228600" defTabSz="917575" eaLnBrk="0" hangingPunct="0">
              <a:defRPr kumimoji="1" sz="2400">
                <a:solidFill>
                  <a:schemeClr val="tx1"/>
                </a:solidFill>
                <a:latin typeface="Arial" charset="0"/>
              </a:defRPr>
            </a:lvl5pPr>
            <a:lvl6pPr marL="2514600" indent="-228600" algn="ctr" defTabSz="917575" eaLnBrk="0" fontAlgn="base" hangingPunct="0">
              <a:spcBef>
                <a:spcPct val="0"/>
              </a:spcBef>
              <a:spcAft>
                <a:spcPct val="0"/>
              </a:spcAft>
              <a:defRPr kumimoji="1" sz="2400">
                <a:solidFill>
                  <a:schemeClr val="tx1"/>
                </a:solidFill>
                <a:latin typeface="Arial" charset="0"/>
              </a:defRPr>
            </a:lvl6pPr>
            <a:lvl7pPr marL="2971800" indent="-228600" algn="ctr" defTabSz="917575" eaLnBrk="0" fontAlgn="base" hangingPunct="0">
              <a:spcBef>
                <a:spcPct val="0"/>
              </a:spcBef>
              <a:spcAft>
                <a:spcPct val="0"/>
              </a:spcAft>
              <a:defRPr kumimoji="1" sz="2400">
                <a:solidFill>
                  <a:schemeClr val="tx1"/>
                </a:solidFill>
                <a:latin typeface="Arial" charset="0"/>
              </a:defRPr>
            </a:lvl7pPr>
            <a:lvl8pPr marL="3429000" indent="-228600" algn="ctr" defTabSz="917575" eaLnBrk="0" fontAlgn="base" hangingPunct="0">
              <a:spcBef>
                <a:spcPct val="0"/>
              </a:spcBef>
              <a:spcAft>
                <a:spcPct val="0"/>
              </a:spcAft>
              <a:defRPr kumimoji="1" sz="2400">
                <a:solidFill>
                  <a:schemeClr val="tx1"/>
                </a:solidFill>
                <a:latin typeface="Arial" charset="0"/>
              </a:defRPr>
            </a:lvl8pPr>
            <a:lvl9pPr marL="3886200" indent="-228600" algn="ctr" defTabSz="917575" eaLnBrk="0" fontAlgn="base" hangingPunct="0">
              <a:spcBef>
                <a:spcPct val="0"/>
              </a:spcBef>
              <a:spcAft>
                <a:spcPct val="0"/>
              </a:spcAft>
              <a:defRPr kumimoji="1" sz="2400">
                <a:solidFill>
                  <a:schemeClr val="tx1"/>
                </a:solidFill>
                <a:latin typeface="Arial" charset="0"/>
              </a:defRPr>
            </a:lvl9pPr>
          </a:lstStyle>
          <a:p>
            <a:pPr algn="r" fontAlgn="base">
              <a:spcBef>
                <a:spcPct val="0"/>
              </a:spcBef>
              <a:spcAft>
                <a:spcPct val="0"/>
              </a:spcAft>
            </a:pPr>
            <a:fld id="{BEA60918-1A53-4F45-973E-B7FE9A581E98}" type="slidenum">
              <a:rPr kumimoji="0" lang="en-US" sz="1300">
                <a:solidFill>
                  <a:prstClr val="black"/>
                </a:solidFill>
                <a:latin typeface="Times" pitchFamily="18" charset="0"/>
              </a:rPr>
              <a:pPr algn="r" fontAlgn="base">
                <a:spcBef>
                  <a:spcPct val="0"/>
                </a:spcBef>
                <a:spcAft>
                  <a:spcPct val="0"/>
                </a:spcAft>
              </a:pPr>
              <a:t>32</a:t>
            </a:fld>
            <a:endParaRPr kumimoji="0" lang="en-US" sz="1300" dirty="0">
              <a:solidFill>
                <a:prstClr val="black"/>
              </a:solidFill>
              <a:latin typeface="Times" pitchFamily="18" charset="0"/>
            </a:endParaRPr>
          </a:p>
        </p:txBody>
      </p:sp>
      <p:sp>
        <p:nvSpPr>
          <p:cNvPr id="115718" name="Rectangle 2"/>
          <p:cNvSpPr>
            <a:spLocks noGrp="1" noRot="1" noChangeAspect="1" noChangeArrowheads="1" noTextEdit="1"/>
          </p:cNvSpPr>
          <p:nvPr>
            <p:ph type="sldImg"/>
          </p:nvPr>
        </p:nvSpPr>
        <p:spPr>
          <a:xfrm>
            <a:off x="1182688" y="700088"/>
            <a:ext cx="4646612" cy="3486150"/>
          </a:xfrm>
          <a:ln/>
        </p:spPr>
      </p:sp>
      <p:sp>
        <p:nvSpPr>
          <p:cNvPr id="115719" name="Rectangle 3"/>
          <p:cNvSpPr>
            <a:spLocks noGrp="1" noChangeArrowheads="1"/>
          </p:cNvSpPr>
          <p:nvPr>
            <p:ph type="body" idx="1"/>
          </p:nvPr>
        </p:nvSpPr>
        <p:spPr>
          <a:xfrm>
            <a:off x="933451" y="4416425"/>
            <a:ext cx="5143501" cy="41814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2170598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2610579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234965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3107489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A8E8E-9875-4059-A376-6CA9233B9A6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67225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A8E8E-9875-4059-A376-6CA9233B9A6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2565733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A8E8E-9875-4059-A376-6CA9233B9A6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56107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A8E8E-9875-4059-A376-6CA9233B9A6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540170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A8E8E-9875-4059-A376-6CA9233B9A6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25657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AB5DD-1A16-4B83-AC2C-98148920832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41001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2604758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77F7AEC-EF98-4738-A6B1-AAA31790C8EF}"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201889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AB5DD-1A16-4B83-AC2C-98148920832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4100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A8E8E-9875-4059-A376-6CA9233B9A6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6043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dirty="0">
                <a:latin typeface="Times New Roman" pitchFamily="18" charset="0"/>
              </a:rPr>
              <a:t>Accordingly, the administration is expected to order changes that would increase the minimum salary for the salary basis test and make it more difficult to meet the primary duties tests to qualify for the exemptions. </a:t>
            </a:r>
          </a:p>
          <a:p>
            <a:endParaRPr kumimoji="1" lang="en-US" dirty="0">
              <a:latin typeface="Times New Roman" pitchFamily="18" charset="0"/>
            </a:endParaRPr>
          </a:p>
          <a:p>
            <a:r>
              <a:rPr kumimoji="1" lang="en-US" dirty="0">
                <a:latin typeface="Times New Roman" pitchFamily="18" charset="0"/>
              </a:rPr>
              <a:t>Issuing the new regulations to implement these changes is part of the DOL’s Spring Agenda. </a:t>
            </a:r>
            <a:r>
              <a:rPr lang="en-US" dirty="0" smtClean="0">
                <a:effectLst/>
              </a:rPr>
              <a:t>This probably can be construed as meaning that the WHD will wait until after the November 2014, elections to publish a proposed rule for notice and comment.  At a minimum, it can be said that the DOL is heeding the president’s March 2014 memorandum. The proposed rule is intended to streamline the “white-collar” overtime exemption by increasing the salary level and revising specific job duties required to qualify for exemption. Of course, the notice of proposed rulemaking (NPRM) is merely the start of the rulemaking process, which will also include a period of public comment, agency review, and OMB review prior to final action.</a:t>
            </a:r>
            <a:endParaRPr lang="en-US" dirty="0" smtClean="0"/>
          </a:p>
          <a:p>
            <a:endParaRPr lang="en-US" dirty="0"/>
          </a:p>
        </p:txBody>
      </p:sp>
      <p:sp>
        <p:nvSpPr>
          <p:cNvPr id="4" name="Slide Number Placeholder 3"/>
          <p:cNvSpPr>
            <a:spLocks noGrp="1"/>
          </p:cNvSpPr>
          <p:nvPr>
            <p:ph type="sldNum" sz="quarter" idx="10"/>
          </p:nvPr>
        </p:nvSpPr>
        <p:spPr/>
        <p:txBody>
          <a:bodyPr/>
          <a:lstStyle/>
          <a:p>
            <a:fld id="{A52AB5DD-1A16-4B83-AC2C-98148920832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4100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AB5DD-1A16-4B83-AC2C-98148920832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41001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AB5DD-1A16-4B83-AC2C-98148920832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4100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98F9FE-3D66-47A3-B045-F5B4313C856C}" type="datetimeFigureOut">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C53FC-6FD0-40B5-9058-C5EEE9BA1664}" type="slidenum">
              <a:rPr lang="en-US" smtClean="0"/>
              <a:t>‹#›</a:t>
            </a:fld>
            <a:endParaRPr lang="en-US" dirty="0"/>
          </a:p>
        </p:txBody>
      </p:sp>
    </p:spTree>
    <p:extLst>
      <p:ext uri="{BB962C8B-B14F-4D97-AF65-F5344CB8AC3E}">
        <p14:creationId xmlns:p14="http://schemas.microsoft.com/office/powerpoint/2010/main" val="98873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8F9FE-3D66-47A3-B045-F5B4313C856C}" type="datetimeFigureOut">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C53FC-6FD0-40B5-9058-C5EEE9BA1664}" type="slidenum">
              <a:rPr lang="en-US" smtClean="0"/>
              <a:t>‹#›</a:t>
            </a:fld>
            <a:endParaRPr lang="en-US" dirty="0"/>
          </a:p>
        </p:txBody>
      </p:sp>
    </p:spTree>
    <p:extLst>
      <p:ext uri="{BB962C8B-B14F-4D97-AF65-F5344CB8AC3E}">
        <p14:creationId xmlns:p14="http://schemas.microsoft.com/office/powerpoint/2010/main" val="233125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8F9FE-3D66-47A3-B045-F5B4313C856C}" type="datetimeFigureOut">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C53FC-6FD0-40B5-9058-C5EEE9BA1664}" type="slidenum">
              <a:rPr lang="en-US" smtClean="0"/>
              <a:t>‹#›</a:t>
            </a:fld>
            <a:endParaRPr lang="en-US" dirty="0"/>
          </a:p>
        </p:txBody>
      </p:sp>
    </p:spTree>
    <p:extLst>
      <p:ext uri="{BB962C8B-B14F-4D97-AF65-F5344CB8AC3E}">
        <p14:creationId xmlns:p14="http://schemas.microsoft.com/office/powerpoint/2010/main" val="2652905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176973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2110619"/>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7167954"/>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5450" y="1571625"/>
            <a:ext cx="344805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571625"/>
            <a:ext cx="344805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2896194"/>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1747489"/>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5383555"/>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271427"/>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64077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8F9FE-3D66-47A3-B045-F5B4313C856C}" type="datetimeFigureOut">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C53FC-6FD0-40B5-9058-C5EEE9BA1664}" type="slidenum">
              <a:rPr lang="en-US" smtClean="0"/>
              <a:t>‹#›</a:t>
            </a:fld>
            <a:endParaRPr lang="en-US" dirty="0"/>
          </a:p>
        </p:txBody>
      </p:sp>
    </p:spTree>
    <p:extLst>
      <p:ext uri="{BB962C8B-B14F-4D97-AF65-F5344CB8AC3E}">
        <p14:creationId xmlns:p14="http://schemas.microsoft.com/office/powerpoint/2010/main" val="3690151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9540240"/>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2186043"/>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260350"/>
            <a:ext cx="1763712" cy="5405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89100" y="260350"/>
            <a:ext cx="5138738" cy="5405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2685436"/>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69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32000" y="1828800"/>
            <a:ext cx="6870700" cy="4360863"/>
          </a:xfrm>
        </p:spPr>
        <p:txBody>
          <a:bodyPr/>
          <a:lstStyle/>
          <a:p>
            <a:pPr lvl="0"/>
            <a:endParaRPr lang="en-US" noProof="0" dirty="0" smtClean="0"/>
          </a:p>
        </p:txBody>
      </p:sp>
    </p:spTree>
    <p:extLst>
      <p:ext uri="{BB962C8B-B14F-4D97-AF65-F5344CB8AC3E}">
        <p14:creationId xmlns:p14="http://schemas.microsoft.com/office/powerpoint/2010/main" val="17539792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52112550"/>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0689503"/>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4976230"/>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5450" y="1571625"/>
            <a:ext cx="344805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571625"/>
            <a:ext cx="344805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0324058"/>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1044018"/>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9181387"/>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98F9FE-3D66-47A3-B045-F5B4313C856C}" type="datetimeFigureOut">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C53FC-6FD0-40B5-9058-C5EEE9BA1664}" type="slidenum">
              <a:rPr lang="en-US" smtClean="0"/>
              <a:t>‹#›</a:t>
            </a:fld>
            <a:endParaRPr lang="en-US" dirty="0"/>
          </a:p>
        </p:txBody>
      </p:sp>
    </p:spTree>
    <p:extLst>
      <p:ext uri="{BB962C8B-B14F-4D97-AF65-F5344CB8AC3E}">
        <p14:creationId xmlns:p14="http://schemas.microsoft.com/office/powerpoint/2010/main" val="2966298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434141"/>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144260"/>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7772788"/>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771704"/>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260350"/>
            <a:ext cx="1763712" cy="5405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89100" y="260350"/>
            <a:ext cx="5138738" cy="5405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225024"/>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98F9FE-3D66-47A3-B045-F5B4313C856C}" type="datetimeFigureOut">
              <a:rPr lang="en-US" smtClean="0"/>
              <a:t>7/31/2015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C53FC-6FD0-40B5-9058-C5EEE9BA1664}" type="slidenum">
              <a:rPr lang="en-US" smtClean="0"/>
              <a:t>‹#›</a:t>
            </a:fld>
            <a:endParaRPr lang="en-US" dirty="0"/>
          </a:p>
        </p:txBody>
      </p:sp>
    </p:spTree>
    <p:extLst>
      <p:ext uri="{BB962C8B-B14F-4D97-AF65-F5344CB8AC3E}">
        <p14:creationId xmlns:p14="http://schemas.microsoft.com/office/powerpoint/2010/main" val="243505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98F9FE-3D66-47A3-B045-F5B4313C856C}" type="datetimeFigureOut">
              <a:rPr lang="en-US" smtClean="0"/>
              <a:t>7/31/2015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BC53FC-6FD0-40B5-9058-C5EEE9BA1664}" type="slidenum">
              <a:rPr lang="en-US" smtClean="0"/>
              <a:t>‹#›</a:t>
            </a:fld>
            <a:endParaRPr lang="en-US" dirty="0"/>
          </a:p>
        </p:txBody>
      </p:sp>
    </p:spTree>
    <p:extLst>
      <p:ext uri="{BB962C8B-B14F-4D97-AF65-F5344CB8AC3E}">
        <p14:creationId xmlns:p14="http://schemas.microsoft.com/office/powerpoint/2010/main" val="91880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98F9FE-3D66-47A3-B045-F5B4313C856C}" type="datetimeFigureOut">
              <a:rPr lang="en-US" smtClean="0"/>
              <a:t>7/31/2015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BC53FC-6FD0-40B5-9058-C5EEE9BA1664}" type="slidenum">
              <a:rPr lang="en-US" smtClean="0"/>
              <a:t>‹#›</a:t>
            </a:fld>
            <a:endParaRPr lang="en-US" dirty="0"/>
          </a:p>
        </p:txBody>
      </p:sp>
    </p:spTree>
    <p:extLst>
      <p:ext uri="{BB962C8B-B14F-4D97-AF65-F5344CB8AC3E}">
        <p14:creationId xmlns:p14="http://schemas.microsoft.com/office/powerpoint/2010/main" val="159044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8F9FE-3D66-47A3-B045-F5B4313C856C}" type="datetimeFigureOut">
              <a:rPr lang="en-US" smtClean="0"/>
              <a:t>7/31/2015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BC53FC-6FD0-40B5-9058-C5EEE9BA1664}" type="slidenum">
              <a:rPr lang="en-US" smtClean="0"/>
              <a:t>‹#›</a:t>
            </a:fld>
            <a:endParaRPr lang="en-US" dirty="0"/>
          </a:p>
        </p:txBody>
      </p:sp>
    </p:spTree>
    <p:extLst>
      <p:ext uri="{BB962C8B-B14F-4D97-AF65-F5344CB8AC3E}">
        <p14:creationId xmlns:p14="http://schemas.microsoft.com/office/powerpoint/2010/main" val="209545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8F9FE-3D66-47A3-B045-F5B4313C856C}" type="datetimeFigureOut">
              <a:rPr lang="en-US" smtClean="0"/>
              <a:t>7/31/2015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C53FC-6FD0-40B5-9058-C5EEE9BA1664}" type="slidenum">
              <a:rPr lang="en-US" smtClean="0"/>
              <a:t>‹#›</a:t>
            </a:fld>
            <a:endParaRPr lang="en-US" dirty="0"/>
          </a:p>
        </p:txBody>
      </p:sp>
    </p:spTree>
    <p:extLst>
      <p:ext uri="{BB962C8B-B14F-4D97-AF65-F5344CB8AC3E}">
        <p14:creationId xmlns:p14="http://schemas.microsoft.com/office/powerpoint/2010/main" val="207686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8F9FE-3D66-47A3-B045-F5B4313C856C}" type="datetimeFigureOut">
              <a:rPr lang="en-US" smtClean="0"/>
              <a:t>7/31/2015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C53FC-6FD0-40B5-9058-C5EEE9BA1664}" type="slidenum">
              <a:rPr lang="en-US" smtClean="0"/>
              <a:t>‹#›</a:t>
            </a:fld>
            <a:endParaRPr lang="en-US" dirty="0"/>
          </a:p>
        </p:txBody>
      </p:sp>
    </p:spTree>
    <p:extLst>
      <p:ext uri="{BB962C8B-B14F-4D97-AF65-F5344CB8AC3E}">
        <p14:creationId xmlns:p14="http://schemas.microsoft.com/office/powerpoint/2010/main" val="367580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8F9FE-3D66-47A3-B045-F5B4313C856C}" type="datetimeFigureOut">
              <a:rPr lang="en-US" smtClean="0"/>
              <a:t>7/31/2015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C53FC-6FD0-40B5-9058-C5EEE9BA1664}" type="slidenum">
              <a:rPr lang="en-US" smtClean="0"/>
              <a:t>‹#›</a:t>
            </a:fld>
            <a:endParaRPr lang="en-US" dirty="0"/>
          </a:p>
        </p:txBody>
      </p:sp>
    </p:spTree>
    <p:extLst>
      <p:ext uri="{BB962C8B-B14F-4D97-AF65-F5344CB8AC3E}">
        <p14:creationId xmlns:p14="http://schemas.microsoft.com/office/powerpoint/2010/main" val="2097720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1026" name="Picture 50" descr="Angles for sidebar PPT"/>
          <p:cNvPicPr>
            <a:picLocks noChangeAspect="1" noChangeArrowheads="1"/>
          </p:cNvPicPr>
          <p:nvPr userDrawn="1"/>
        </p:nvPicPr>
        <p:blipFill>
          <a:blip r:embed="rId14">
            <a:lum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5"/>
          <p:cNvSpPr>
            <a:spLocks noGrp="1" noChangeArrowheads="1"/>
          </p:cNvSpPr>
          <p:nvPr>
            <p:ph type="title"/>
          </p:nvPr>
        </p:nvSpPr>
        <p:spPr bwMode="auto">
          <a:xfrm>
            <a:off x="1689100" y="260350"/>
            <a:ext cx="7054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Presentation Title</a:t>
            </a:r>
          </a:p>
        </p:txBody>
      </p:sp>
      <p:sp>
        <p:nvSpPr>
          <p:cNvPr id="1028" name="Rectangle 6"/>
          <p:cNvSpPr>
            <a:spLocks noGrp="1" noChangeArrowheads="1"/>
          </p:cNvSpPr>
          <p:nvPr>
            <p:ph type="body" idx="1"/>
          </p:nvPr>
        </p:nvSpPr>
        <p:spPr bwMode="auto">
          <a:xfrm>
            <a:off x="1695450" y="1571625"/>
            <a:ext cx="70485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Presentation Subtitle</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49" descr="Ogletree Deakins Blue 295 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2588" y="5829300"/>
            <a:ext cx="1033462"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42266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Click="0"/>
  <p:timing>
    <p:tnLst>
      <p:par>
        <p:cTn id="1" dur="indefinite" restart="never" nodeType="tmRoot"/>
      </p:par>
    </p:tnLst>
  </p:timing>
  <p:hf sldNum="0" hdr="0" ftr="0"/>
  <p:txStyles>
    <p:titleStyle>
      <a:lvl1pPr algn="l" rtl="0" eaLnBrk="0" fontAlgn="base" hangingPunct="0">
        <a:spcBef>
          <a:spcPct val="0"/>
        </a:spcBef>
        <a:spcAft>
          <a:spcPct val="0"/>
        </a:spcAft>
        <a:defRPr kumimoji="1" sz="3600" b="1">
          <a:solidFill>
            <a:srgbClr val="000000"/>
          </a:solidFill>
          <a:latin typeface="+mj-lt"/>
          <a:ea typeface="+mj-ea"/>
          <a:cs typeface="+mj-cs"/>
        </a:defRPr>
      </a:lvl1pPr>
      <a:lvl2pPr algn="l" rtl="0" eaLnBrk="0" fontAlgn="base" hangingPunct="0">
        <a:spcBef>
          <a:spcPct val="0"/>
        </a:spcBef>
        <a:spcAft>
          <a:spcPct val="0"/>
        </a:spcAft>
        <a:defRPr kumimoji="1" sz="3600" b="1">
          <a:solidFill>
            <a:srgbClr val="000000"/>
          </a:solidFill>
          <a:latin typeface="Arial" charset="0"/>
        </a:defRPr>
      </a:lvl2pPr>
      <a:lvl3pPr algn="l" rtl="0" eaLnBrk="0" fontAlgn="base" hangingPunct="0">
        <a:spcBef>
          <a:spcPct val="0"/>
        </a:spcBef>
        <a:spcAft>
          <a:spcPct val="0"/>
        </a:spcAft>
        <a:defRPr kumimoji="1" sz="3600" b="1">
          <a:solidFill>
            <a:srgbClr val="000000"/>
          </a:solidFill>
          <a:latin typeface="Arial" charset="0"/>
        </a:defRPr>
      </a:lvl3pPr>
      <a:lvl4pPr algn="l" rtl="0" eaLnBrk="0" fontAlgn="base" hangingPunct="0">
        <a:spcBef>
          <a:spcPct val="0"/>
        </a:spcBef>
        <a:spcAft>
          <a:spcPct val="0"/>
        </a:spcAft>
        <a:defRPr kumimoji="1" sz="3600" b="1">
          <a:solidFill>
            <a:srgbClr val="000000"/>
          </a:solidFill>
          <a:latin typeface="Arial" charset="0"/>
        </a:defRPr>
      </a:lvl4pPr>
      <a:lvl5pPr algn="l" rtl="0" eaLnBrk="0" fontAlgn="base" hangingPunct="0">
        <a:spcBef>
          <a:spcPct val="0"/>
        </a:spcBef>
        <a:spcAft>
          <a:spcPct val="0"/>
        </a:spcAft>
        <a:defRPr kumimoji="1" sz="3600" b="1">
          <a:solidFill>
            <a:srgbClr val="000000"/>
          </a:solidFill>
          <a:latin typeface="Arial" charset="0"/>
        </a:defRPr>
      </a:lvl5pPr>
      <a:lvl6pPr marL="457200" algn="l" rtl="0" eaLnBrk="0" fontAlgn="base" hangingPunct="0">
        <a:spcBef>
          <a:spcPct val="0"/>
        </a:spcBef>
        <a:spcAft>
          <a:spcPct val="0"/>
        </a:spcAft>
        <a:defRPr kumimoji="1" sz="3600" b="1">
          <a:solidFill>
            <a:srgbClr val="000000"/>
          </a:solidFill>
          <a:latin typeface="Arial" charset="0"/>
        </a:defRPr>
      </a:lvl6pPr>
      <a:lvl7pPr marL="914400" algn="l" rtl="0" eaLnBrk="0" fontAlgn="base" hangingPunct="0">
        <a:spcBef>
          <a:spcPct val="0"/>
        </a:spcBef>
        <a:spcAft>
          <a:spcPct val="0"/>
        </a:spcAft>
        <a:defRPr kumimoji="1" sz="3600" b="1">
          <a:solidFill>
            <a:srgbClr val="000000"/>
          </a:solidFill>
          <a:latin typeface="Arial" charset="0"/>
        </a:defRPr>
      </a:lvl7pPr>
      <a:lvl8pPr marL="1371600" algn="l" rtl="0" eaLnBrk="0" fontAlgn="base" hangingPunct="0">
        <a:spcBef>
          <a:spcPct val="0"/>
        </a:spcBef>
        <a:spcAft>
          <a:spcPct val="0"/>
        </a:spcAft>
        <a:defRPr kumimoji="1" sz="3600" b="1">
          <a:solidFill>
            <a:srgbClr val="000000"/>
          </a:solidFill>
          <a:latin typeface="Arial" charset="0"/>
        </a:defRPr>
      </a:lvl8pPr>
      <a:lvl9pPr marL="1828800" algn="l" rtl="0" eaLnBrk="0" fontAlgn="base" hangingPunct="0">
        <a:spcBef>
          <a:spcPct val="0"/>
        </a:spcBef>
        <a:spcAft>
          <a:spcPct val="0"/>
        </a:spcAft>
        <a:defRPr kumimoji="1" sz="3600" b="1">
          <a:solidFill>
            <a:srgbClr val="000000"/>
          </a:solidFill>
          <a:latin typeface="Arial" charset="0"/>
        </a:defRPr>
      </a:lvl9pPr>
    </p:titleStyle>
    <p:bodyStyle>
      <a:lvl1pPr marL="342900" indent="-342900" algn="l" rtl="0" eaLnBrk="0" fontAlgn="base" hangingPunct="0">
        <a:spcBef>
          <a:spcPct val="20000"/>
        </a:spcBef>
        <a:spcAft>
          <a:spcPct val="0"/>
        </a:spcAft>
        <a:buClr>
          <a:srgbClr val="000000"/>
        </a:buClr>
        <a:buSzPct val="70000"/>
        <a:buFont typeface="Wingdings" pitchFamily="2" charset="2"/>
        <a:buChar char="n"/>
        <a:defRPr kumimoji="1" sz="26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SzPct val="70000"/>
        <a:buFont typeface="Wingdings" pitchFamily="2" charset="2"/>
        <a:buChar char="l"/>
        <a:defRPr kumimoji="1" sz="2200">
          <a:solidFill>
            <a:srgbClr val="000000"/>
          </a:solidFill>
          <a:latin typeface="+mn-lt"/>
        </a:defRPr>
      </a:lvl2pPr>
      <a:lvl3pPr marL="1085850" indent="-228600" algn="l" rtl="0" eaLnBrk="0" fontAlgn="base" hangingPunct="0">
        <a:spcBef>
          <a:spcPct val="20000"/>
        </a:spcBef>
        <a:spcAft>
          <a:spcPct val="0"/>
        </a:spcAft>
        <a:buClr>
          <a:srgbClr val="000000"/>
        </a:buClr>
        <a:buSzPct val="70000"/>
        <a:buFont typeface="Wingdings" pitchFamily="2" charset="2"/>
        <a:buChar char="n"/>
        <a:defRPr kumimoji="1" sz="2000">
          <a:solidFill>
            <a:srgbClr val="000000"/>
          </a:solidFill>
          <a:latin typeface="+mn-lt"/>
        </a:defRPr>
      </a:lvl3pPr>
      <a:lvl4pPr marL="1428750" indent="-228600" algn="l" rtl="0" eaLnBrk="0" fontAlgn="base" hangingPunct="0">
        <a:spcBef>
          <a:spcPct val="20000"/>
        </a:spcBef>
        <a:spcAft>
          <a:spcPct val="0"/>
        </a:spcAft>
        <a:buClr>
          <a:srgbClr val="000000"/>
        </a:buClr>
        <a:buSzPct val="70000"/>
        <a:buFont typeface="Wingdings" pitchFamily="2" charset="2"/>
        <a:buChar char="n"/>
        <a:defRPr kumimoji="1">
          <a:solidFill>
            <a:srgbClr val="000000"/>
          </a:solidFill>
          <a:latin typeface="+mn-lt"/>
        </a:defRPr>
      </a:lvl4pPr>
      <a:lvl5pPr marL="1771650" indent="-228600" algn="l" rtl="0" eaLnBrk="0" fontAlgn="base" hangingPunct="0">
        <a:spcBef>
          <a:spcPct val="20000"/>
        </a:spcBef>
        <a:spcAft>
          <a:spcPct val="0"/>
        </a:spcAft>
        <a:buClr>
          <a:srgbClr val="000000"/>
        </a:buClr>
        <a:buSzPct val="70000"/>
        <a:buFont typeface="Wingdings" pitchFamily="2" charset="2"/>
        <a:buChar char="n"/>
        <a:defRPr kumimoji="1" sz="1600">
          <a:solidFill>
            <a:srgbClr val="000000"/>
          </a:solidFill>
          <a:latin typeface="+mn-lt"/>
        </a:defRPr>
      </a:lvl5pPr>
      <a:lvl6pPr marL="2228850" indent="-228600" algn="l" rtl="0" eaLnBrk="0" fontAlgn="base" hangingPunct="0">
        <a:spcBef>
          <a:spcPct val="20000"/>
        </a:spcBef>
        <a:spcAft>
          <a:spcPct val="0"/>
        </a:spcAft>
        <a:buClr>
          <a:srgbClr val="000000"/>
        </a:buClr>
        <a:buSzPct val="70000"/>
        <a:buFont typeface="Wingdings" pitchFamily="2" charset="2"/>
        <a:buChar char="n"/>
        <a:defRPr kumimoji="1" sz="1600">
          <a:solidFill>
            <a:srgbClr val="000000"/>
          </a:solidFill>
          <a:latin typeface="+mn-lt"/>
        </a:defRPr>
      </a:lvl6pPr>
      <a:lvl7pPr marL="2686050" indent="-228600" algn="l" rtl="0" eaLnBrk="0" fontAlgn="base" hangingPunct="0">
        <a:spcBef>
          <a:spcPct val="20000"/>
        </a:spcBef>
        <a:spcAft>
          <a:spcPct val="0"/>
        </a:spcAft>
        <a:buClr>
          <a:srgbClr val="000000"/>
        </a:buClr>
        <a:buSzPct val="70000"/>
        <a:buFont typeface="Wingdings" pitchFamily="2" charset="2"/>
        <a:buChar char="n"/>
        <a:defRPr kumimoji="1" sz="1600">
          <a:solidFill>
            <a:srgbClr val="000000"/>
          </a:solidFill>
          <a:latin typeface="+mn-lt"/>
        </a:defRPr>
      </a:lvl7pPr>
      <a:lvl8pPr marL="3143250" indent="-228600" algn="l" rtl="0" eaLnBrk="0" fontAlgn="base" hangingPunct="0">
        <a:spcBef>
          <a:spcPct val="20000"/>
        </a:spcBef>
        <a:spcAft>
          <a:spcPct val="0"/>
        </a:spcAft>
        <a:buClr>
          <a:srgbClr val="000000"/>
        </a:buClr>
        <a:buSzPct val="70000"/>
        <a:buFont typeface="Wingdings" pitchFamily="2" charset="2"/>
        <a:buChar char="n"/>
        <a:defRPr kumimoji="1" sz="1600">
          <a:solidFill>
            <a:srgbClr val="000000"/>
          </a:solidFill>
          <a:latin typeface="+mn-lt"/>
        </a:defRPr>
      </a:lvl8pPr>
      <a:lvl9pPr marL="3600450" indent="-228600" algn="l" rtl="0" eaLnBrk="0" fontAlgn="base" hangingPunct="0">
        <a:spcBef>
          <a:spcPct val="20000"/>
        </a:spcBef>
        <a:spcAft>
          <a:spcPct val="0"/>
        </a:spcAft>
        <a:buClr>
          <a:srgbClr val="000000"/>
        </a:buClr>
        <a:buSzPct val="70000"/>
        <a:buFont typeface="Wingdings" pitchFamily="2" charset="2"/>
        <a:buChar char="n"/>
        <a:defRPr kumimoji="1"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1026" name="Picture 50" descr="Angles for sidebar PPT"/>
          <p:cNvPicPr>
            <a:picLocks noChangeAspect="1" noChangeArrowheads="1"/>
          </p:cNvPicPr>
          <p:nvPr userDrawn="1"/>
        </p:nvPicPr>
        <p:blipFill>
          <a:blip r:embed="rId13">
            <a:lum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5"/>
          <p:cNvSpPr>
            <a:spLocks noGrp="1" noChangeArrowheads="1"/>
          </p:cNvSpPr>
          <p:nvPr>
            <p:ph type="title"/>
          </p:nvPr>
        </p:nvSpPr>
        <p:spPr bwMode="auto">
          <a:xfrm>
            <a:off x="1689100" y="260350"/>
            <a:ext cx="7054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Presentation Title</a:t>
            </a:r>
          </a:p>
        </p:txBody>
      </p:sp>
      <p:sp>
        <p:nvSpPr>
          <p:cNvPr id="1028" name="Rectangle 6"/>
          <p:cNvSpPr>
            <a:spLocks noGrp="1" noChangeArrowheads="1"/>
          </p:cNvSpPr>
          <p:nvPr>
            <p:ph type="body" idx="1"/>
          </p:nvPr>
        </p:nvSpPr>
        <p:spPr bwMode="auto">
          <a:xfrm>
            <a:off x="1695450" y="1571625"/>
            <a:ext cx="70485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Presentation Subtitle</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49" descr="Ogletree Deakins Blue 295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02588" y="5829300"/>
            <a:ext cx="1033462"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22817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advClick="0"/>
  <p:txStyles>
    <p:titleStyle>
      <a:lvl1pPr algn="l" rtl="0" eaLnBrk="0" fontAlgn="base" hangingPunct="0">
        <a:spcBef>
          <a:spcPct val="0"/>
        </a:spcBef>
        <a:spcAft>
          <a:spcPct val="0"/>
        </a:spcAft>
        <a:defRPr kumimoji="1" sz="3600" b="1">
          <a:solidFill>
            <a:srgbClr val="000000"/>
          </a:solidFill>
          <a:latin typeface="+mj-lt"/>
          <a:ea typeface="+mj-ea"/>
          <a:cs typeface="+mj-cs"/>
        </a:defRPr>
      </a:lvl1pPr>
      <a:lvl2pPr algn="l" rtl="0" eaLnBrk="0" fontAlgn="base" hangingPunct="0">
        <a:spcBef>
          <a:spcPct val="0"/>
        </a:spcBef>
        <a:spcAft>
          <a:spcPct val="0"/>
        </a:spcAft>
        <a:defRPr kumimoji="1" sz="3600" b="1">
          <a:solidFill>
            <a:srgbClr val="000000"/>
          </a:solidFill>
          <a:latin typeface="Arial" charset="0"/>
        </a:defRPr>
      </a:lvl2pPr>
      <a:lvl3pPr algn="l" rtl="0" eaLnBrk="0" fontAlgn="base" hangingPunct="0">
        <a:spcBef>
          <a:spcPct val="0"/>
        </a:spcBef>
        <a:spcAft>
          <a:spcPct val="0"/>
        </a:spcAft>
        <a:defRPr kumimoji="1" sz="3600" b="1">
          <a:solidFill>
            <a:srgbClr val="000000"/>
          </a:solidFill>
          <a:latin typeface="Arial" charset="0"/>
        </a:defRPr>
      </a:lvl3pPr>
      <a:lvl4pPr algn="l" rtl="0" eaLnBrk="0" fontAlgn="base" hangingPunct="0">
        <a:spcBef>
          <a:spcPct val="0"/>
        </a:spcBef>
        <a:spcAft>
          <a:spcPct val="0"/>
        </a:spcAft>
        <a:defRPr kumimoji="1" sz="3600" b="1">
          <a:solidFill>
            <a:srgbClr val="000000"/>
          </a:solidFill>
          <a:latin typeface="Arial" charset="0"/>
        </a:defRPr>
      </a:lvl4pPr>
      <a:lvl5pPr algn="l" rtl="0" eaLnBrk="0" fontAlgn="base" hangingPunct="0">
        <a:spcBef>
          <a:spcPct val="0"/>
        </a:spcBef>
        <a:spcAft>
          <a:spcPct val="0"/>
        </a:spcAft>
        <a:defRPr kumimoji="1" sz="3600" b="1">
          <a:solidFill>
            <a:srgbClr val="000000"/>
          </a:solidFill>
          <a:latin typeface="Arial" charset="0"/>
        </a:defRPr>
      </a:lvl5pPr>
      <a:lvl6pPr marL="457200" algn="l" rtl="0" eaLnBrk="0" fontAlgn="base" hangingPunct="0">
        <a:spcBef>
          <a:spcPct val="0"/>
        </a:spcBef>
        <a:spcAft>
          <a:spcPct val="0"/>
        </a:spcAft>
        <a:defRPr kumimoji="1" sz="3600" b="1">
          <a:solidFill>
            <a:srgbClr val="000000"/>
          </a:solidFill>
          <a:latin typeface="Arial" charset="0"/>
        </a:defRPr>
      </a:lvl6pPr>
      <a:lvl7pPr marL="914400" algn="l" rtl="0" eaLnBrk="0" fontAlgn="base" hangingPunct="0">
        <a:spcBef>
          <a:spcPct val="0"/>
        </a:spcBef>
        <a:spcAft>
          <a:spcPct val="0"/>
        </a:spcAft>
        <a:defRPr kumimoji="1" sz="3600" b="1">
          <a:solidFill>
            <a:srgbClr val="000000"/>
          </a:solidFill>
          <a:latin typeface="Arial" charset="0"/>
        </a:defRPr>
      </a:lvl7pPr>
      <a:lvl8pPr marL="1371600" algn="l" rtl="0" eaLnBrk="0" fontAlgn="base" hangingPunct="0">
        <a:spcBef>
          <a:spcPct val="0"/>
        </a:spcBef>
        <a:spcAft>
          <a:spcPct val="0"/>
        </a:spcAft>
        <a:defRPr kumimoji="1" sz="3600" b="1">
          <a:solidFill>
            <a:srgbClr val="000000"/>
          </a:solidFill>
          <a:latin typeface="Arial" charset="0"/>
        </a:defRPr>
      </a:lvl8pPr>
      <a:lvl9pPr marL="1828800" algn="l" rtl="0" eaLnBrk="0" fontAlgn="base" hangingPunct="0">
        <a:spcBef>
          <a:spcPct val="0"/>
        </a:spcBef>
        <a:spcAft>
          <a:spcPct val="0"/>
        </a:spcAft>
        <a:defRPr kumimoji="1" sz="3600" b="1">
          <a:solidFill>
            <a:srgbClr val="000000"/>
          </a:solidFill>
          <a:latin typeface="Arial" charset="0"/>
        </a:defRPr>
      </a:lvl9pPr>
    </p:titleStyle>
    <p:bodyStyle>
      <a:lvl1pPr marL="342900" indent="-342900" algn="l" rtl="0" eaLnBrk="0" fontAlgn="base" hangingPunct="0">
        <a:spcBef>
          <a:spcPct val="20000"/>
        </a:spcBef>
        <a:spcAft>
          <a:spcPct val="0"/>
        </a:spcAft>
        <a:buClr>
          <a:srgbClr val="000000"/>
        </a:buClr>
        <a:buSzPct val="70000"/>
        <a:buFont typeface="Wingdings" pitchFamily="2" charset="2"/>
        <a:buChar char="n"/>
        <a:defRPr kumimoji="1" sz="26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SzPct val="70000"/>
        <a:buFont typeface="Wingdings" pitchFamily="2" charset="2"/>
        <a:buChar char="l"/>
        <a:defRPr kumimoji="1" sz="2200">
          <a:solidFill>
            <a:srgbClr val="000000"/>
          </a:solidFill>
          <a:latin typeface="+mn-lt"/>
        </a:defRPr>
      </a:lvl2pPr>
      <a:lvl3pPr marL="1085850" indent="-228600" algn="l" rtl="0" eaLnBrk="0" fontAlgn="base" hangingPunct="0">
        <a:spcBef>
          <a:spcPct val="20000"/>
        </a:spcBef>
        <a:spcAft>
          <a:spcPct val="0"/>
        </a:spcAft>
        <a:buClr>
          <a:srgbClr val="000000"/>
        </a:buClr>
        <a:buSzPct val="70000"/>
        <a:buFont typeface="Wingdings" pitchFamily="2" charset="2"/>
        <a:buChar char="n"/>
        <a:defRPr kumimoji="1" sz="2000">
          <a:solidFill>
            <a:srgbClr val="000000"/>
          </a:solidFill>
          <a:latin typeface="+mn-lt"/>
        </a:defRPr>
      </a:lvl3pPr>
      <a:lvl4pPr marL="1428750" indent="-228600" algn="l" rtl="0" eaLnBrk="0" fontAlgn="base" hangingPunct="0">
        <a:spcBef>
          <a:spcPct val="20000"/>
        </a:spcBef>
        <a:spcAft>
          <a:spcPct val="0"/>
        </a:spcAft>
        <a:buClr>
          <a:srgbClr val="000000"/>
        </a:buClr>
        <a:buSzPct val="70000"/>
        <a:buFont typeface="Wingdings" pitchFamily="2" charset="2"/>
        <a:buChar char="n"/>
        <a:defRPr kumimoji="1">
          <a:solidFill>
            <a:srgbClr val="000000"/>
          </a:solidFill>
          <a:latin typeface="+mn-lt"/>
        </a:defRPr>
      </a:lvl4pPr>
      <a:lvl5pPr marL="1771650" indent="-228600" algn="l" rtl="0" eaLnBrk="0" fontAlgn="base" hangingPunct="0">
        <a:spcBef>
          <a:spcPct val="20000"/>
        </a:spcBef>
        <a:spcAft>
          <a:spcPct val="0"/>
        </a:spcAft>
        <a:buClr>
          <a:srgbClr val="000000"/>
        </a:buClr>
        <a:buSzPct val="70000"/>
        <a:buFont typeface="Wingdings" pitchFamily="2" charset="2"/>
        <a:buChar char="n"/>
        <a:defRPr kumimoji="1" sz="1600">
          <a:solidFill>
            <a:srgbClr val="000000"/>
          </a:solidFill>
          <a:latin typeface="+mn-lt"/>
        </a:defRPr>
      </a:lvl5pPr>
      <a:lvl6pPr marL="2228850" indent="-228600" algn="l" rtl="0" eaLnBrk="0" fontAlgn="base" hangingPunct="0">
        <a:spcBef>
          <a:spcPct val="20000"/>
        </a:spcBef>
        <a:spcAft>
          <a:spcPct val="0"/>
        </a:spcAft>
        <a:buClr>
          <a:srgbClr val="000000"/>
        </a:buClr>
        <a:buSzPct val="70000"/>
        <a:buFont typeface="Wingdings" pitchFamily="2" charset="2"/>
        <a:buChar char="n"/>
        <a:defRPr kumimoji="1" sz="1600">
          <a:solidFill>
            <a:srgbClr val="000000"/>
          </a:solidFill>
          <a:latin typeface="+mn-lt"/>
        </a:defRPr>
      </a:lvl6pPr>
      <a:lvl7pPr marL="2686050" indent="-228600" algn="l" rtl="0" eaLnBrk="0" fontAlgn="base" hangingPunct="0">
        <a:spcBef>
          <a:spcPct val="20000"/>
        </a:spcBef>
        <a:spcAft>
          <a:spcPct val="0"/>
        </a:spcAft>
        <a:buClr>
          <a:srgbClr val="000000"/>
        </a:buClr>
        <a:buSzPct val="70000"/>
        <a:buFont typeface="Wingdings" pitchFamily="2" charset="2"/>
        <a:buChar char="n"/>
        <a:defRPr kumimoji="1" sz="1600">
          <a:solidFill>
            <a:srgbClr val="000000"/>
          </a:solidFill>
          <a:latin typeface="+mn-lt"/>
        </a:defRPr>
      </a:lvl7pPr>
      <a:lvl8pPr marL="3143250" indent="-228600" algn="l" rtl="0" eaLnBrk="0" fontAlgn="base" hangingPunct="0">
        <a:spcBef>
          <a:spcPct val="20000"/>
        </a:spcBef>
        <a:spcAft>
          <a:spcPct val="0"/>
        </a:spcAft>
        <a:buClr>
          <a:srgbClr val="000000"/>
        </a:buClr>
        <a:buSzPct val="70000"/>
        <a:buFont typeface="Wingdings" pitchFamily="2" charset="2"/>
        <a:buChar char="n"/>
        <a:defRPr kumimoji="1" sz="1600">
          <a:solidFill>
            <a:srgbClr val="000000"/>
          </a:solidFill>
          <a:latin typeface="+mn-lt"/>
        </a:defRPr>
      </a:lvl8pPr>
      <a:lvl9pPr marL="3600450" indent="-228600" algn="l" rtl="0" eaLnBrk="0" fontAlgn="base" hangingPunct="0">
        <a:spcBef>
          <a:spcPct val="20000"/>
        </a:spcBef>
        <a:spcAft>
          <a:spcPct val="0"/>
        </a:spcAft>
        <a:buClr>
          <a:srgbClr val="000000"/>
        </a:buClr>
        <a:buSzPct val="70000"/>
        <a:buFont typeface="Wingdings" pitchFamily="2" charset="2"/>
        <a:buChar char="n"/>
        <a:defRPr kumimoji="1"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9" descr="Angles for PPT"/>
          <p:cNvPicPr>
            <a:picLocks noChangeAspect="1" noChangeArrowheads="1"/>
          </p:cNvPicPr>
          <p:nvPr/>
        </p:nvPicPr>
        <p:blipFill>
          <a:blip r:embed="rId3">
            <a:extLst>
              <a:ext uri="{28A0092B-C50C-407E-A947-70E740481C1C}">
                <a14:useLocalDpi xmlns:a14="http://schemas.microsoft.com/office/drawing/2010/main" val="0"/>
              </a:ext>
            </a:extLst>
          </a:blip>
          <a:srcRect b="8549"/>
          <a:stretch>
            <a:fillRect/>
          </a:stretch>
        </p:blipFill>
        <p:spPr bwMode="auto">
          <a:xfrm>
            <a:off x="0" y="303213"/>
            <a:ext cx="91440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8"/>
          <p:cNvSpPr>
            <a:spLocks noChangeArrowheads="1"/>
          </p:cNvSpPr>
          <p:nvPr/>
        </p:nvSpPr>
        <p:spPr bwMode="white">
          <a:xfrm>
            <a:off x="3865563" y="446088"/>
            <a:ext cx="624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fontAlgn="base" hangingPunct="0">
              <a:spcBef>
                <a:spcPct val="0"/>
              </a:spcBef>
              <a:spcAft>
                <a:spcPct val="0"/>
              </a:spcAft>
            </a:pPr>
            <a:r>
              <a:rPr lang="en-US" sz="3600" b="1" dirty="0">
                <a:solidFill>
                  <a:srgbClr val="FFCC00"/>
                </a:solidFill>
              </a:rPr>
              <a:t>Title Goes Here</a:t>
            </a:r>
          </a:p>
        </p:txBody>
      </p:sp>
      <p:sp>
        <p:nvSpPr>
          <p:cNvPr id="2052" name="Rectangle 19"/>
          <p:cNvSpPr>
            <a:spLocks noChangeArrowheads="1"/>
          </p:cNvSpPr>
          <p:nvPr/>
        </p:nvSpPr>
        <p:spPr bwMode="white">
          <a:xfrm>
            <a:off x="4648200" y="1638301"/>
            <a:ext cx="4495800" cy="308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fontAlgn="base" hangingPunct="0">
              <a:spcBef>
                <a:spcPct val="20000"/>
              </a:spcBef>
              <a:spcAft>
                <a:spcPts val="600"/>
              </a:spcAft>
              <a:buClr>
                <a:srgbClr val="FFFFFF"/>
              </a:buClr>
              <a:buSzPct val="70000"/>
              <a:buFont typeface="Wingdings" pitchFamily="2" charset="2"/>
              <a:buNone/>
            </a:pPr>
            <a:r>
              <a:rPr kumimoji="1" lang="en-US" sz="4000" b="1" dirty="0" smtClean="0">
                <a:solidFill>
                  <a:srgbClr val="003366"/>
                </a:solidFill>
              </a:rPr>
              <a:t>Legislative Update</a:t>
            </a:r>
            <a:endParaRPr kumimoji="1" lang="en-US" sz="900" b="1" dirty="0">
              <a:solidFill>
                <a:srgbClr val="003366"/>
              </a:solidFill>
            </a:endParaRPr>
          </a:p>
          <a:p>
            <a:pPr eaLnBrk="0" fontAlgn="base" hangingPunct="0">
              <a:spcBef>
                <a:spcPct val="20000"/>
              </a:spcBef>
              <a:spcAft>
                <a:spcPts val="600"/>
              </a:spcAft>
              <a:buClr>
                <a:srgbClr val="FFFFFF"/>
              </a:buClr>
              <a:buSzPct val="70000"/>
              <a:buFont typeface="Wingdings" pitchFamily="2" charset="2"/>
              <a:buNone/>
            </a:pPr>
            <a:r>
              <a:rPr kumimoji="1" lang="en-US" b="1" dirty="0" smtClean="0">
                <a:solidFill>
                  <a:srgbClr val="003366"/>
                </a:solidFill>
              </a:rPr>
              <a:t>Presented </a:t>
            </a:r>
            <a:r>
              <a:rPr kumimoji="1" lang="en-US" b="1" dirty="0">
                <a:solidFill>
                  <a:srgbClr val="003366"/>
                </a:solidFill>
              </a:rPr>
              <a:t>By</a:t>
            </a:r>
            <a:r>
              <a:rPr kumimoji="1" lang="en-US" b="1" dirty="0" smtClean="0">
                <a:solidFill>
                  <a:srgbClr val="003366"/>
                </a:solidFill>
              </a:rPr>
              <a:t>:</a:t>
            </a:r>
            <a:endParaRPr kumimoji="1" lang="en-US" b="1" dirty="0">
              <a:solidFill>
                <a:srgbClr val="003366"/>
              </a:solidFill>
            </a:endParaRPr>
          </a:p>
          <a:p>
            <a:pPr eaLnBrk="0" fontAlgn="base" hangingPunct="0">
              <a:spcAft>
                <a:spcPct val="0"/>
              </a:spcAft>
              <a:buClr>
                <a:srgbClr val="FFFFFF"/>
              </a:buClr>
              <a:buSzPct val="70000"/>
              <a:buFont typeface="Wingdings" pitchFamily="2" charset="2"/>
              <a:buNone/>
            </a:pPr>
            <a:r>
              <a:rPr kumimoji="1" lang="en-US" sz="2000" b="1" dirty="0" smtClean="0">
                <a:solidFill>
                  <a:srgbClr val="000000"/>
                </a:solidFill>
              </a:rPr>
              <a:t>William E. Grob </a:t>
            </a:r>
          </a:p>
          <a:p>
            <a:pPr eaLnBrk="0" fontAlgn="base" hangingPunct="0">
              <a:spcAft>
                <a:spcPct val="0"/>
              </a:spcAft>
              <a:buClr>
                <a:srgbClr val="FFFFFF"/>
              </a:buClr>
              <a:buSzPct val="70000"/>
              <a:buFont typeface="Wingdings" pitchFamily="2" charset="2"/>
              <a:buNone/>
            </a:pPr>
            <a:r>
              <a:rPr kumimoji="1" lang="en-US" sz="1600" b="1" dirty="0" smtClean="0">
                <a:solidFill>
                  <a:srgbClr val="000000"/>
                </a:solidFill>
              </a:rPr>
              <a:t>William.Grob@ogletreedeakins.com</a:t>
            </a:r>
          </a:p>
          <a:p>
            <a:pPr eaLnBrk="0" fontAlgn="base" hangingPunct="0">
              <a:spcAft>
                <a:spcPts val="600"/>
              </a:spcAft>
              <a:buClr>
                <a:srgbClr val="FFFFFF"/>
              </a:buClr>
              <a:buSzPct val="70000"/>
              <a:buFont typeface="Wingdings" pitchFamily="2" charset="2"/>
              <a:buNone/>
            </a:pPr>
            <a:r>
              <a:rPr kumimoji="1" lang="en-US" sz="1600" b="1" dirty="0" smtClean="0">
                <a:solidFill>
                  <a:srgbClr val="000000"/>
                </a:solidFill>
              </a:rPr>
              <a:t>(813) 221-7228</a:t>
            </a:r>
          </a:p>
          <a:p>
            <a:pPr eaLnBrk="0" fontAlgn="base" hangingPunct="0">
              <a:spcAft>
                <a:spcPct val="0"/>
              </a:spcAft>
              <a:buClr>
                <a:srgbClr val="FFFFFF"/>
              </a:buClr>
              <a:buSzPct val="70000"/>
              <a:buFont typeface="Wingdings" pitchFamily="2" charset="2"/>
              <a:buNone/>
            </a:pPr>
            <a:endParaRPr kumimoji="1" lang="en-US" sz="2600" b="1" dirty="0">
              <a:solidFill>
                <a:srgbClr val="000000"/>
              </a:solidFill>
            </a:endParaRPr>
          </a:p>
          <a:p>
            <a:pPr eaLnBrk="0" fontAlgn="base" hangingPunct="0">
              <a:spcAft>
                <a:spcPct val="0"/>
              </a:spcAft>
              <a:buClr>
                <a:srgbClr val="FFFFFF"/>
              </a:buClr>
              <a:buSzPct val="70000"/>
              <a:buFont typeface="Wingdings" pitchFamily="2" charset="2"/>
              <a:buNone/>
            </a:pPr>
            <a:endParaRPr kumimoji="1" lang="en-US" sz="2600" b="1" dirty="0">
              <a:solidFill>
                <a:srgbClr val="000000"/>
              </a:solidFill>
            </a:endParaRPr>
          </a:p>
        </p:txBody>
      </p:sp>
      <p:sp>
        <p:nvSpPr>
          <p:cNvPr id="2053" name="Rectangle 35"/>
          <p:cNvSpPr>
            <a:spLocks noChangeArrowheads="1"/>
          </p:cNvSpPr>
          <p:nvPr/>
        </p:nvSpPr>
        <p:spPr bwMode="auto">
          <a:xfrm>
            <a:off x="0" y="0"/>
            <a:ext cx="9144000" cy="16383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kumimoji="1" lang="en-US" sz="2400" dirty="0">
              <a:solidFill>
                <a:srgbClr val="FFFFFF"/>
              </a:solidFill>
            </a:endParaRPr>
          </a:p>
        </p:txBody>
      </p:sp>
      <p:pic>
        <p:nvPicPr>
          <p:cNvPr id="2054" name="Picture 37" descr="Ogletree Deakins Blue 295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5105400"/>
            <a:ext cx="13716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38"/>
          <p:cNvSpPr>
            <a:spLocks noChangeArrowheads="1"/>
          </p:cNvSpPr>
          <p:nvPr/>
        </p:nvSpPr>
        <p:spPr bwMode="white">
          <a:xfrm>
            <a:off x="0" y="65088"/>
            <a:ext cx="91440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eaLnBrk="0" fontAlgn="base" hangingPunct="0">
              <a:spcBef>
                <a:spcPct val="0"/>
              </a:spcBef>
              <a:spcAft>
                <a:spcPct val="0"/>
              </a:spcAft>
            </a:pPr>
            <a:r>
              <a:rPr lang="en-US" sz="4800" b="1" dirty="0" smtClean="0">
                <a:solidFill>
                  <a:srgbClr val="FFFFFF"/>
                </a:solidFill>
                <a:effectLst>
                  <a:outerShdw blurRad="38100" dist="38100" dir="2700000" algn="tl">
                    <a:srgbClr val="000000">
                      <a:alpha val="43137"/>
                    </a:srgbClr>
                  </a:outerShdw>
                </a:effectLst>
              </a:rPr>
              <a:t>FPHRA ANNUAL CONFERENCE</a:t>
            </a:r>
            <a:endParaRPr lang="en-US" sz="48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4566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DOL Proposal to Revise Part 541 Overtime Regulations</a:t>
            </a:r>
            <a:endParaRPr lang="en-US" dirty="0"/>
          </a:p>
        </p:txBody>
      </p:sp>
      <p:sp>
        <p:nvSpPr>
          <p:cNvPr id="3" name="Content Placeholder 2"/>
          <p:cNvSpPr>
            <a:spLocks noGrp="1"/>
          </p:cNvSpPr>
          <p:nvPr>
            <p:ph idx="1"/>
          </p:nvPr>
        </p:nvSpPr>
        <p:spPr>
          <a:xfrm>
            <a:off x="1447800" y="1600200"/>
            <a:ext cx="7048500" cy="3505200"/>
          </a:xfrm>
        </p:spPr>
        <p:txBody>
          <a:bodyPr/>
          <a:lstStyle/>
          <a:p>
            <a:r>
              <a:rPr lang="en-US" sz="2400" dirty="0" smtClean="0"/>
              <a:t>Proposal to Increase Salary Level Tests</a:t>
            </a:r>
            <a:r>
              <a:rPr lang="en-US" sz="2400" dirty="0"/>
              <a:t> </a:t>
            </a:r>
            <a:endParaRPr lang="en-US" sz="2400" dirty="0" smtClean="0"/>
          </a:p>
          <a:p>
            <a:pPr lvl="1"/>
            <a:r>
              <a:rPr lang="en-US" sz="2000" dirty="0" smtClean="0"/>
              <a:t>Standard salary benchmark is 40</a:t>
            </a:r>
            <a:r>
              <a:rPr lang="en-US" sz="2000" baseline="30000" dirty="0" smtClean="0"/>
              <a:t>th</a:t>
            </a:r>
            <a:r>
              <a:rPr lang="en-US" sz="2000" dirty="0" smtClean="0"/>
              <a:t> percentile for earning for full-time salaried workers</a:t>
            </a:r>
          </a:p>
          <a:p>
            <a:pPr lvl="2"/>
            <a:r>
              <a:rPr lang="en-US" sz="1800" dirty="0" smtClean="0"/>
              <a:t>$921 a week or $47,892 annually using 2013 data</a:t>
            </a:r>
          </a:p>
          <a:p>
            <a:pPr lvl="2"/>
            <a:r>
              <a:rPr lang="en-US" sz="1800" dirty="0" smtClean="0"/>
              <a:t>Projected to be $970 a week or $50,440 by first quarter 2016</a:t>
            </a:r>
            <a:endParaRPr lang="en-US" sz="1800" dirty="0"/>
          </a:p>
          <a:p>
            <a:pPr lvl="1"/>
            <a:r>
              <a:rPr lang="en-US" sz="2000" dirty="0" smtClean="0"/>
              <a:t>Salary level test for highly compensated employee is 90</a:t>
            </a:r>
            <a:r>
              <a:rPr lang="en-US" sz="2000" baseline="30000" dirty="0" smtClean="0"/>
              <a:t>th</a:t>
            </a:r>
            <a:r>
              <a:rPr lang="en-US" sz="2000" dirty="0" smtClean="0"/>
              <a:t> percentile of earnings for full time salaried employees</a:t>
            </a:r>
          </a:p>
          <a:p>
            <a:pPr lvl="2"/>
            <a:r>
              <a:rPr lang="en-US" sz="1800" dirty="0" smtClean="0"/>
              <a:t>$122,148 in annual compensation based in 2013 data</a:t>
            </a:r>
          </a:p>
        </p:txBody>
      </p:sp>
    </p:spTree>
    <p:extLst>
      <p:ext uri="{BB962C8B-B14F-4D97-AF65-F5344CB8AC3E}">
        <p14:creationId xmlns:p14="http://schemas.microsoft.com/office/powerpoint/2010/main" val="1812452298"/>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DOL Proposal to Revise Part 541 Overtime Regulations</a:t>
            </a:r>
            <a:endParaRPr lang="en-US" dirty="0"/>
          </a:p>
        </p:txBody>
      </p:sp>
      <p:sp>
        <p:nvSpPr>
          <p:cNvPr id="3" name="Content Placeholder 2"/>
          <p:cNvSpPr>
            <a:spLocks noGrp="1"/>
          </p:cNvSpPr>
          <p:nvPr>
            <p:ph idx="1"/>
          </p:nvPr>
        </p:nvSpPr>
        <p:spPr>
          <a:xfrm>
            <a:off x="1524000" y="1676400"/>
            <a:ext cx="7048500" cy="4038600"/>
          </a:xfrm>
        </p:spPr>
        <p:txBody>
          <a:bodyPr/>
          <a:lstStyle/>
          <a:p>
            <a:r>
              <a:rPr lang="en-US" sz="2400" dirty="0" smtClean="0"/>
              <a:t>Other Salary Proposals</a:t>
            </a:r>
            <a:r>
              <a:rPr lang="en-US" sz="2400" dirty="0"/>
              <a:t> </a:t>
            </a:r>
            <a:endParaRPr lang="en-US" sz="2400" dirty="0" smtClean="0"/>
          </a:p>
          <a:p>
            <a:pPr lvl="1"/>
            <a:r>
              <a:rPr lang="en-US" sz="2000" dirty="0" smtClean="0"/>
              <a:t>Whether to allow a portion of a non-discretionary bonus to count in satisfying the salary level test</a:t>
            </a:r>
          </a:p>
          <a:p>
            <a:pPr lvl="2"/>
            <a:r>
              <a:rPr lang="en-US" sz="1800" dirty="0" smtClean="0"/>
              <a:t>DOL is considering 10% by solicits comments on percentage</a:t>
            </a:r>
          </a:p>
          <a:p>
            <a:pPr lvl="2"/>
            <a:r>
              <a:rPr lang="en-US" sz="1800" dirty="0" smtClean="0"/>
              <a:t>DOL not inclined to include commission or fringe benefit payments to satisfy the standard salary level test</a:t>
            </a:r>
            <a:endParaRPr lang="en-US" sz="1800" dirty="0"/>
          </a:p>
          <a:p>
            <a:pPr lvl="1"/>
            <a:r>
              <a:rPr lang="en-US" sz="2000" dirty="0" smtClean="0"/>
              <a:t>Whether to limit the time period during which such non-discretionary compensation must be paid in order to count it against the salary level test</a:t>
            </a:r>
          </a:p>
          <a:p>
            <a:pPr lvl="2"/>
            <a:r>
              <a:rPr lang="en-US" sz="1800" dirty="0" smtClean="0"/>
              <a:t>DOL is considering such payments be made monthly or more frequently to maintain integrity of salary tests</a:t>
            </a:r>
          </a:p>
        </p:txBody>
      </p:sp>
    </p:spTree>
    <p:extLst>
      <p:ext uri="{BB962C8B-B14F-4D97-AF65-F5344CB8AC3E}">
        <p14:creationId xmlns:p14="http://schemas.microsoft.com/office/powerpoint/2010/main" val="3685243553"/>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DOL Proposal to Revise Part 541 Overtime Regulations</a:t>
            </a:r>
            <a:endParaRPr lang="en-US" dirty="0"/>
          </a:p>
        </p:txBody>
      </p:sp>
      <p:sp>
        <p:nvSpPr>
          <p:cNvPr id="3" name="Content Placeholder 2"/>
          <p:cNvSpPr>
            <a:spLocks noGrp="1"/>
          </p:cNvSpPr>
          <p:nvPr>
            <p:ph idx="1"/>
          </p:nvPr>
        </p:nvSpPr>
        <p:spPr>
          <a:xfrm>
            <a:off x="1524000" y="1676400"/>
            <a:ext cx="7048500" cy="4038600"/>
          </a:xfrm>
        </p:spPr>
        <p:txBody>
          <a:bodyPr/>
          <a:lstStyle/>
          <a:p>
            <a:r>
              <a:rPr lang="en-US" sz="2400" dirty="0" smtClean="0"/>
              <a:t>Other Salary Proposals</a:t>
            </a:r>
            <a:r>
              <a:rPr lang="en-US" sz="2400" dirty="0"/>
              <a:t> </a:t>
            </a:r>
            <a:endParaRPr lang="en-US" sz="2400" dirty="0" smtClean="0"/>
          </a:p>
          <a:p>
            <a:pPr lvl="1"/>
            <a:r>
              <a:rPr lang="en-US" sz="2000" dirty="0" smtClean="0"/>
              <a:t>Mechanisms to automatically increase the salary level, either:</a:t>
            </a:r>
          </a:p>
          <a:p>
            <a:pPr marL="457200" lvl="1" indent="0">
              <a:buNone/>
            </a:pPr>
            <a:endParaRPr lang="en-US" sz="2000" dirty="0" smtClean="0"/>
          </a:p>
          <a:p>
            <a:pPr lvl="2"/>
            <a:r>
              <a:rPr lang="en-US" sz="1800" dirty="0" smtClean="0"/>
              <a:t>Maintain salary level of 40</a:t>
            </a:r>
            <a:r>
              <a:rPr lang="en-US" sz="1800" baseline="30000" dirty="0" smtClean="0"/>
              <a:t>th</a:t>
            </a:r>
            <a:r>
              <a:rPr lang="en-US" sz="1800" dirty="0" smtClean="0"/>
              <a:t> percentile of weekly wages of all full-time salaried employees, or</a:t>
            </a:r>
          </a:p>
          <a:p>
            <a:pPr marL="857250" lvl="2" indent="0">
              <a:buNone/>
            </a:pPr>
            <a:endParaRPr lang="en-US" sz="1800" dirty="0" smtClean="0"/>
          </a:p>
          <a:p>
            <a:pPr lvl="2"/>
            <a:r>
              <a:rPr lang="en-US" sz="1800" dirty="0" smtClean="0"/>
              <a:t>Adjust salary level test for changes in Consumer Price Index for all urban consumers (CPI-U)</a:t>
            </a:r>
            <a:endParaRPr lang="en-US" sz="1800" dirty="0"/>
          </a:p>
        </p:txBody>
      </p:sp>
    </p:spTree>
    <p:extLst>
      <p:ext uri="{BB962C8B-B14F-4D97-AF65-F5344CB8AC3E}">
        <p14:creationId xmlns:p14="http://schemas.microsoft.com/office/powerpoint/2010/main" val="1795440779"/>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DOL Proposal to Revise Part 541 Overtime Regulations</a:t>
            </a:r>
            <a:endParaRPr lang="en-US" dirty="0"/>
          </a:p>
        </p:txBody>
      </p:sp>
      <p:sp>
        <p:nvSpPr>
          <p:cNvPr id="3" name="Content Placeholder 2"/>
          <p:cNvSpPr>
            <a:spLocks noGrp="1"/>
          </p:cNvSpPr>
          <p:nvPr>
            <p:ph idx="1"/>
          </p:nvPr>
        </p:nvSpPr>
        <p:spPr>
          <a:xfrm>
            <a:off x="1524000" y="1676400"/>
            <a:ext cx="7048500" cy="4038600"/>
          </a:xfrm>
        </p:spPr>
        <p:txBody>
          <a:bodyPr/>
          <a:lstStyle/>
          <a:p>
            <a:r>
              <a:rPr lang="en-US" sz="2400" dirty="0" smtClean="0"/>
              <a:t>Standard Duties Tests: Primary Duty</a:t>
            </a:r>
            <a:r>
              <a:rPr lang="en-US" sz="2400" dirty="0"/>
              <a:t> </a:t>
            </a:r>
            <a:endParaRPr lang="en-US" sz="2400" dirty="0" smtClean="0"/>
          </a:p>
          <a:p>
            <a:pPr lvl="1"/>
            <a:r>
              <a:rPr lang="en-US" sz="2000" dirty="0" smtClean="0"/>
              <a:t>DOL concerned that some exempt employees spend disproportionate amount of time performing non-exempt work</a:t>
            </a:r>
          </a:p>
          <a:p>
            <a:pPr lvl="1"/>
            <a:endParaRPr lang="en-US" sz="2000" dirty="0" smtClean="0"/>
          </a:p>
          <a:p>
            <a:pPr lvl="1"/>
            <a:r>
              <a:rPr lang="en-US" sz="2000" dirty="0" smtClean="0"/>
              <a:t>Duties tests work in tandem with salary tests</a:t>
            </a:r>
          </a:p>
          <a:p>
            <a:pPr lvl="1"/>
            <a:endParaRPr lang="en-US" sz="2000" dirty="0" smtClean="0"/>
          </a:p>
          <a:p>
            <a:pPr lvl="1"/>
            <a:r>
              <a:rPr lang="en-US" sz="2000" dirty="0" smtClean="0"/>
              <a:t>DOL seeking to determine whether change in the duties test are warranted</a:t>
            </a:r>
          </a:p>
        </p:txBody>
      </p:sp>
    </p:spTree>
    <p:extLst>
      <p:ext uri="{BB962C8B-B14F-4D97-AF65-F5344CB8AC3E}">
        <p14:creationId xmlns:p14="http://schemas.microsoft.com/office/powerpoint/2010/main" val="254377846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DOL Proposal to Revise Part 541 Overtime Regulations</a:t>
            </a:r>
            <a:endParaRPr lang="en-US" dirty="0"/>
          </a:p>
        </p:txBody>
      </p:sp>
      <p:sp>
        <p:nvSpPr>
          <p:cNvPr id="3" name="Content Placeholder 2"/>
          <p:cNvSpPr>
            <a:spLocks noGrp="1"/>
          </p:cNvSpPr>
          <p:nvPr>
            <p:ph idx="1"/>
          </p:nvPr>
        </p:nvSpPr>
        <p:spPr>
          <a:xfrm>
            <a:off x="1524000" y="1676400"/>
            <a:ext cx="7048500" cy="4038600"/>
          </a:xfrm>
        </p:spPr>
        <p:txBody>
          <a:bodyPr/>
          <a:lstStyle/>
          <a:p>
            <a:r>
              <a:rPr lang="en-US" sz="2400" dirty="0" smtClean="0"/>
              <a:t>Comments Invited on 5 Questions on Effectiveness of Current Duties Tests:</a:t>
            </a:r>
            <a:r>
              <a:rPr lang="en-US" sz="2400" dirty="0"/>
              <a:t> </a:t>
            </a:r>
            <a:endParaRPr lang="en-US" sz="2400" dirty="0" smtClean="0"/>
          </a:p>
          <a:p>
            <a:pPr lvl="1"/>
            <a:r>
              <a:rPr lang="en-US" sz="1800" dirty="0" smtClean="0"/>
              <a:t>What changes to the duties tests should be made, if any;</a:t>
            </a:r>
          </a:p>
          <a:p>
            <a:pPr lvl="1"/>
            <a:r>
              <a:rPr lang="en-US" sz="1800" dirty="0" smtClean="0"/>
              <a:t>Should DOL establish a minimum amount of time employee spends performing primary duties of exempt work, if any;</a:t>
            </a:r>
          </a:p>
          <a:p>
            <a:pPr lvl="1"/>
            <a:r>
              <a:rPr lang="en-US" sz="1800" dirty="0" smtClean="0"/>
              <a:t>Is there a better indicator of time spent performing primary duty, such as California’s primarily engaged in standard or a threshold below 50%;</a:t>
            </a:r>
          </a:p>
          <a:p>
            <a:pPr lvl="1"/>
            <a:r>
              <a:rPr lang="en-US" sz="1800" dirty="0" smtClean="0"/>
              <a:t>How effective is single standard duties test for each exemption versus reconsidering long/short duties test structure; and</a:t>
            </a:r>
          </a:p>
          <a:p>
            <a:pPr lvl="1"/>
            <a:r>
              <a:rPr lang="en-US" sz="1800" dirty="0" smtClean="0"/>
              <a:t>Does the concurrent duties regulation for exempt executive employees work or should there be a limitation on the time spent performing non-exempt work?</a:t>
            </a:r>
            <a:endParaRPr lang="en-US" sz="1600" dirty="0" smtClean="0"/>
          </a:p>
        </p:txBody>
      </p:sp>
    </p:spTree>
    <p:extLst>
      <p:ext uri="{BB962C8B-B14F-4D97-AF65-F5344CB8AC3E}">
        <p14:creationId xmlns:p14="http://schemas.microsoft.com/office/powerpoint/2010/main" val="3162243374"/>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3600" b="1" dirty="0" smtClean="0">
                <a:cs typeface="Times New Roman" panose="02020603050405020304" pitchFamily="18" charset="0"/>
              </a:rPr>
              <a:t>FLSA Lawsuits</a:t>
            </a:r>
          </a:p>
          <a:p>
            <a:pPr marL="0" indent="0" algn="ctr">
              <a:buNone/>
            </a:pPr>
            <a:r>
              <a:rPr lang="en-US" sz="4800" b="1" dirty="0" smtClean="0">
                <a:solidFill>
                  <a:srgbClr val="FF0000"/>
                </a:solidFill>
                <a:cs typeface="Times New Roman" panose="02020603050405020304" pitchFamily="18" charset="0"/>
              </a:rPr>
              <a:t>YEAR </a:t>
            </a:r>
            <a:r>
              <a:rPr lang="en-US" sz="4800" b="1" dirty="0">
                <a:solidFill>
                  <a:srgbClr val="FF0000"/>
                </a:solidFill>
                <a:cs typeface="Times New Roman" panose="02020603050405020304" pitchFamily="18" charset="0"/>
              </a:rPr>
              <a:t>2000</a:t>
            </a:r>
            <a:endParaRPr lang="en-US" sz="4800" b="1" dirty="0" smtClean="0">
              <a:solidFill>
                <a:srgbClr val="FF0000"/>
              </a:solidFill>
              <a:cs typeface="Times New Roman" panose="02020603050405020304" pitchFamily="18" charset="0"/>
            </a:endParaRPr>
          </a:p>
          <a:p>
            <a:pPr marL="0" indent="0" algn="ctr">
              <a:buNone/>
            </a:pPr>
            <a:r>
              <a:rPr lang="en-US" sz="4800" b="1" dirty="0" smtClean="0">
                <a:cs typeface="Times New Roman" panose="02020603050405020304" pitchFamily="18" charset="0"/>
              </a:rPr>
              <a:t>1,935 Nationwide</a:t>
            </a:r>
          </a:p>
          <a:p>
            <a:pPr marL="0" lvl="0" indent="0" algn="ctr">
              <a:buNone/>
            </a:pPr>
            <a:r>
              <a:rPr lang="en-US" sz="4800" b="1" dirty="0">
                <a:solidFill>
                  <a:srgbClr val="FF0000"/>
                </a:solidFill>
                <a:cs typeface="Times New Roman" panose="02020603050405020304" pitchFamily="18" charset="0"/>
              </a:rPr>
              <a:t>YEAR </a:t>
            </a:r>
            <a:r>
              <a:rPr lang="en-US" sz="4800" b="1" dirty="0" smtClean="0">
                <a:solidFill>
                  <a:srgbClr val="FF0000"/>
                </a:solidFill>
                <a:cs typeface="Times New Roman" panose="02020603050405020304" pitchFamily="18" charset="0"/>
              </a:rPr>
              <a:t>2014</a:t>
            </a:r>
            <a:endParaRPr lang="en-US" sz="4800" b="1" dirty="0">
              <a:solidFill>
                <a:srgbClr val="FF0000"/>
              </a:solidFill>
              <a:cs typeface="Times New Roman" panose="02020603050405020304" pitchFamily="18" charset="0"/>
            </a:endParaRPr>
          </a:p>
          <a:p>
            <a:pPr marL="0" lvl="0" indent="0" algn="ctr">
              <a:buNone/>
            </a:pPr>
            <a:r>
              <a:rPr lang="en-US" sz="4800" b="1" dirty="0" smtClean="0">
                <a:cs typeface="Times New Roman" panose="02020603050405020304" pitchFamily="18" charset="0"/>
              </a:rPr>
              <a:t>8,066 </a:t>
            </a:r>
            <a:r>
              <a:rPr lang="en-US" sz="4800" b="1" dirty="0">
                <a:solidFill>
                  <a:srgbClr val="000000"/>
                </a:solidFill>
                <a:cs typeface="Times New Roman" panose="02020603050405020304" pitchFamily="18" charset="0"/>
              </a:rPr>
              <a:t>Nationwide</a:t>
            </a:r>
          </a:p>
          <a:p>
            <a:pPr marL="0" indent="0" algn="ctr">
              <a:buNone/>
            </a:pPr>
            <a:endParaRPr lang="en-US" sz="4800" b="1"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1447800" y="76200"/>
            <a:ext cx="7543800" cy="1341438"/>
          </a:xfrm>
        </p:spPr>
        <p:txBody>
          <a:bodyPr/>
          <a:lstStyle/>
          <a:p>
            <a:pPr algn="ctr"/>
            <a:r>
              <a:rPr lang="en-US" b="1" dirty="0" smtClean="0">
                <a:cs typeface="Times New Roman" panose="02020603050405020304" pitchFamily="18" charset="0"/>
              </a:rPr>
              <a:t>Wage-Hour Testimony Before Congress</a:t>
            </a:r>
            <a:endParaRPr lang="en-US" b="1" dirty="0">
              <a:cs typeface="Times New Roman" panose="02020603050405020304" pitchFamily="18" charset="0"/>
            </a:endParaRPr>
          </a:p>
        </p:txBody>
      </p:sp>
    </p:spTree>
    <p:extLst>
      <p:ext uri="{BB962C8B-B14F-4D97-AF65-F5344CB8AC3E}">
        <p14:creationId xmlns:p14="http://schemas.microsoft.com/office/powerpoint/2010/main" val="639185935"/>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en-US" dirty="0" smtClean="0"/>
              <a:t>Challenges to Exemptions for Home Care Workers</a:t>
            </a:r>
          </a:p>
        </p:txBody>
      </p:sp>
      <p:sp>
        <p:nvSpPr>
          <p:cNvPr id="24579" name="Rectangle 3"/>
          <p:cNvSpPr>
            <a:spLocks noGrp="1" noChangeArrowheads="1"/>
          </p:cNvSpPr>
          <p:nvPr>
            <p:ph type="body" idx="1"/>
          </p:nvPr>
        </p:nvSpPr>
        <p:spPr>
          <a:xfrm>
            <a:off x="1447800" y="1676400"/>
            <a:ext cx="7416800" cy="4830763"/>
          </a:xfrm>
        </p:spPr>
        <p:txBody>
          <a:bodyPr/>
          <a:lstStyle/>
          <a:p>
            <a:pPr eaLnBrk="1" hangingPunct="1"/>
            <a:r>
              <a:rPr lang="en-US" sz="2400" dirty="0" smtClean="0"/>
              <a:t>December </a:t>
            </a:r>
            <a:r>
              <a:rPr lang="en-US" sz="2400" dirty="0"/>
              <a:t>22, 2014 ruling in </a:t>
            </a:r>
            <a:r>
              <a:rPr lang="en-US" sz="2400" i="1" dirty="0"/>
              <a:t>Home Care Association of America v. Weil</a:t>
            </a:r>
            <a:r>
              <a:rPr lang="en-US" sz="2400" dirty="0"/>
              <a:t> (No. 14-cv-967) </a:t>
            </a:r>
            <a:r>
              <a:rPr lang="en-US" sz="2400" dirty="0" smtClean="0"/>
              <a:t>vacated the DOL’s </a:t>
            </a:r>
            <a:r>
              <a:rPr lang="en-US" sz="2400" dirty="0"/>
              <a:t>new regulation and means that the amendment will not take effect on January 1, 2015, unless it is stayed or otherwise reversed by an appellate court. </a:t>
            </a:r>
            <a:endParaRPr lang="en-US" sz="2400" dirty="0" smtClean="0"/>
          </a:p>
          <a:p>
            <a:pPr eaLnBrk="1" hangingPunct="1"/>
            <a:r>
              <a:rPr lang="en-US" sz="2400" dirty="0" smtClean="0"/>
              <a:t>The </a:t>
            </a:r>
            <a:r>
              <a:rPr lang="en-US" sz="2400" dirty="0"/>
              <a:t>DOL has not stated how it intends to </a:t>
            </a:r>
            <a:r>
              <a:rPr lang="en-US" sz="2400" dirty="0" smtClean="0"/>
              <a:t>respond, </a:t>
            </a:r>
            <a:r>
              <a:rPr lang="en-US" sz="2400" dirty="0"/>
              <a:t>though an appeal is expected. </a:t>
            </a:r>
            <a:endParaRPr lang="en-US" sz="2400" dirty="0" smtClean="0"/>
          </a:p>
          <a:p>
            <a:pPr eaLnBrk="1" hangingPunct="1"/>
            <a:r>
              <a:rPr lang="en-US" sz="2400" dirty="0" smtClean="0"/>
              <a:t>The </a:t>
            </a:r>
            <a:r>
              <a:rPr lang="en-US" sz="2400" dirty="0"/>
              <a:t>court’s ruling does not affect the other parts of the new regulation, including its narrowed definition of what constitutes “companionship services” and its recordkeeping requirements. </a:t>
            </a:r>
            <a:r>
              <a:rPr lang="en-US" sz="2400" dirty="0" smtClean="0"/>
              <a:t/>
            </a:r>
            <a:br>
              <a:rPr lang="en-US" sz="2400" dirty="0" smtClean="0"/>
            </a:br>
            <a:r>
              <a:rPr lang="en-US" sz="2400" dirty="0" smtClean="0"/>
              <a:t/>
            </a:r>
            <a:br>
              <a:rPr lang="en-US" sz="2400" dirty="0" smtClean="0"/>
            </a:br>
            <a:r>
              <a:rPr lang="en-US" sz="2400" dirty="0" smtClean="0"/>
              <a:t> </a:t>
            </a:r>
            <a:endParaRPr lang="en-US" sz="2400" dirty="0"/>
          </a:p>
        </p:txBody>
      </p:sp>
    </p:spTree>
    <p:extLst>
      <p:ext uri="{BB962C8B-B14F-4D97-AF65-F5344CB8AC3E}">
        <p14:creationId xmlns:p14="http://schemas.microsoft.com/office/powerpoint/2010/main" val="16248463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260350"/>
            <a:ext cx="7372350" cy="685800"/>
          </a:xfrm>
        </p:spPr>
        <p:txBody>
          <a:bodyPr/>
          <a:lstStyle/>
          <a:p>
            <a:pPr algn="ctr"/>
            <a:r>
              <a:rPr lang="en-US" dirty="0" smtClean="0"/>
              <a:t>DOL Enforcement in Florida</a:t>
            </a:r>
          </a:p>
        </p:txBody>
      </p:sp>
      <p:sp>
        <p:nvSpPr>
          <p:cNvPr id="24579" name="Rectangle 3"/>
          <p:cNvSpPr>
            <a:spLocks noGrp="1" noChangeArrowheads="1"/>
          </p:cNvSpPr>
          <p:nvPr>
            <p:ph type="body" idx="1"/>
          </p:nvPr>
        </p:nvSpPr>
        <p:spPr>
          <a:xfrm>
            <a:off x="1447800" y="1676400"/>
            <a:ext cx="6946900" cy="4691063"/>
          </a:xfrm>
        </p:spPr>
        <p:txBody>
          <a:bodyPr/>
          <a:lstStyle/>
          <a:p>
            <a:pPr eaLnBrk="1" hangingPunct="1"/>
            <a:r>
              <a:rPr lang="en-US" sz="2400" dirty="0" smtClean="0"/>
              <a:t>The DOL and the Florida </a:t>
            </a:r>
            <a:r>
              <a:rPr lang="en-US" sz="2400" dirty="0"/>
              <a:t>Department of Revenue </a:t>
            </a:r>
            <a:r>
              <a:rPr lang="en-US" sz="2400" dirty="0" smtClean="0"/>
              <a:t>signed </a:t>
            </a:r>
            <a:r>
              <a:rPr lang="en-US" sz="2400" dirty="0"/>
              <a:t>a memorandum of understanding </a:t>
            </a:r>
            <a:r>
              <a:rPr lang="en-US" sz="2400" dirty="0" smtClean="0"/>
              <a:t>January 13, 2015, </a:t>
            </a:r>
            <a:r>
              <a:rPr lang="en-US" sz="2400" dirty="0"/>
              <a:t>agreeing to share information and coordinate law enforcement to reduce the misclassification of employees as independent </a:t>
            </a:r>
            <a:r>
              <a:rPr lang="en-US" sz="2400" dirty="0" smtClean="0"/>
              <a:t>contractors</a:t>
            </a:r>
            <a:r>
              <a:rPr lang="en-US" sz="2400" dirty="0"/>
              <a:t>.</a:t>
            </a:r>
          </a:p>
          <a:p>
            <a:pPr marL="0" indent="0" eaLnBrk="1" hangingPunct="1">
              <a:buNone/>
            </a:pPr>
            <a:endParaRPr lang="en-US" sz="2300" dirty="0" smtClean="0"/>
          </a:p>
          <a:p>
            <a:pPr marL="0" indent="0" eaLnBrk="1" hangingPunct="1">
              <a:spcBef>
                <a:spcPts val="600"/>
              </a:spcBef>
              <a:buNone/>
            </a:pPr>
            <a:r>
              <a:rPr lang="en-US" sz="2400" dirty="0" smtClean="0"/>
              <a:t/>
            </a:r>
            <a:br>
              <a:rPr lang="en-US" sz="24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endParaRPr lang="en-US" sz="2800" dirty="0"/>
          </a:p>
        </p:txBody>
      </p:sp>
    </p:spTree>
    <p:extLst>
      <p:ext uri="{BB962C8B-B14F-4D97-AF65-F5344CB8AC3E}">
        <p14:creationId xmlns:p14="http://schemas.microsoft.com/office/powerpoint/2010/main" val="4669777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1.gstatic.com/images?q=tbn:ANd9GcQ34V8mnPIW2Vw2cyriHu6zkQZNTtVQYLyi0Veg6Gx3jxmOGlTvNgTzFo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990600"/>
            <a:ext cx="4179338" cy="417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62619"/>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r>
              <a:rPr lang="en-US" dirty="0" smtClean="0"/>
              <a:t>FY 2014 Performance </a:t>
            </a:r>
            <a:r>
              <a:rPr lang="en-US" dirty="0"/>
              <a:t>Report</a:t>
            </a:r>
          </a:p>
        </p:txBody>
      </p:sp>
      <p:sp>
        <p:nvSpPr>
          <p:cNvPr id="13315" name="Content Placeholder 2"/>
          <p:cNvSpPr>
            <a:spLocks noGrp="1"/>
          </p:cNvSpPr>
          <p:nvPr>
            <p:ph idx="4294967295"/>
          </p:nvPr>
        </p:nvSpPr>
        <p:spPr>
          <a:xfrm>
            <a:off x="1695450" y="1104900"/>
            <a:ext cx="7048500" cy="4535879"/>
          </a:xfrm>
        </p:spPr>
        <p:txBody>
          <a:bodyPr/>
          <a:lstStyle/>
          <a:p>
            <a:pPr>
              <a:defRPr/>
            </a:pPr>
            <a:r>
              <a:rPr lang="en-US" dirty="0" smtClean="0"/>
              <a:t>On November 18, 2014, the EEOC issued its Performance Report for FY 2014 (individual charge statistics should be published within the next few months).</a:t>
            </a:r>
          </a:p>
          <a:p>
            <a:pPr>
              <a:defRPr/>
            </a:pPr>
            <a:r>
              <a:rPr lang="en-US" dirty="0"/>
              <a:t>88,778 private sector </a:t>
            </a:r>
            <a:r>
              <a:rPr lang="en-US" dirty="0" smtClean="0"/>
              <a:t>charges, </a:t>
            </a:r>
            <a:r>
              <a:rPr lang="en-US" dirty="0"/>
              <a:t>a decrease of about 5,000 charges from FY 2013</a:t>
            </a:r>
            <a:endParaRPr lang="en-US" dirty="0" smtClean="0"/>
          </a:p>
          <a:p>
            <a:pPr lvl="1">
              <a:defRPr/>
            </a:pPr>
            <a:r>
              <a:rPr lang="en-US" sz="2400" dirty="0" smtClean="0"/>
              <a:t>$</a:t>
            </a:r>
            <a:r>
              <a:rPr lang="en-US" sz="2400" dirty="0"/>
              <a:t>296.1 million in monetary </a:t>
            </a:r>
            <a:r>
              <a:rPr lang="en-US" sz="2400" dirty="0" smtClean="0"/>
              <a:t>relief obtained through </a:t>
            </a:r>
            <a:r>
              <a:rPr lang="en-US" sz="2400" dirty="0"/>
              <a:t>mediation, conciliation and other administrative </a:t>
            </a:r>
            <a:r>
              <a:rPr lang="en-US" sz="2400" dirty="0" smtClean="0"/>
              <a:t>enforcement (</a:t>
            </a:r>
            <a:r>
              <a:rPr lang="en-US" sz="2400" dirty="0"/>
              <a:t>$144.6 million in </a:t>
            </a:r>
            <a:r>
              <a:rPr lang="en-US" sz="2400" dirty="0" smtClean="0"/>
              <a:t>through mediations). </a:t>
            </a:r>
          </a:p>
          <a:p>
            <a:pPr lvl="1">
              <a:defRPr/>
            </a:pPr>
            <a:r>
              <a:rPr lang="en-US" sz="2400" dirty="0" smtClean="0"/>
              <a:t>$</a:t>
            </a:r>
            <a:r>
              <a:rPr lang="en-US" sz="2400" dirty="0"/>
              <a:t>22.5 million in monetary </a:t>
            </a:r>
            <a:r>
              <a:rPr lang="en-US" sz="2400" dirty="0" smtClean="0"/>
              <a:t>relief obtained </a:t>
            </a:r>
            <a:r>
              <a:rPr lang="en-US" sz="2400" dirty="0"/>
              <a:t>for charging parties through litigation, and </a:t>
            </a:r>
            <a:r>
              <a:rPr lang="en-US" sz="2400" dirty="0" smtClean="0"/>
              <a:t>     $</a:t>
            </a:r>
            <a:r>
              <a:rPr lang="en-US" sz="2400" dirty="0"/>
              <a:t>74 million in monetary relief for federal employees and applicants.</a:t>
            </a:r>
          </a:p>
          <a:p>
            <a:endParaRPr lang="en-US" sz="2800" dirty="0"/>
          </a:p>
          <a:p>
            <a:pPr marL="0" indent="0">
              <a:buNone/>
            </a:pPr>
            <a:endParaRPr lang="en-US" dirty="0" smtClean="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048917610"/>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idx="1"/>
          </p:nvPr>
        </p:nvSpPr>
        <p:spPr>
          <a:xfrm>
            <a:off x="1447800" y="1524000"/>
            <a:ext cx="7048500" cy="4094163"/>
          </a:xfrm>
        </p:spPr>
        <p:txBody>
          <a:bodyPr/>
          <a:lstStyle/>
          <a:p>
            <a:r>
              <a:rPr lang="en-US" sz="4000" dirty="0" smtClean="0"/>
              <a:t>Department of Labor, Wage and Hour Division</a:t>
            </a:r>
          </a:p>
          <a:p>
            <a:r>
              <a:rPr lang="en-US" sz="4000" dirty="0" smtClean="0"/>
              <a:t>Equal Employment Opportunity Commission</a:t>
            </a:r>
          </a:p>
          <a:p>
            <a:r>
              <a:rPr lang="en-US" sz="4000" dirty="0" smtClean="0"/>
              <a:t>NLRB</a:t>
            </a:r>
          </a:p>
          <a:p>
            <a:r>
              <a:rPr lang="en-US" sz="4000" dirty="0" smtClean="0"/>
              <a:t>OSHA</a:t>
            </a:r>
            <a:endParaRPr lang="en-US" dirty="0"/>
          </a:p>
          <a:p>
            <a:r>
              <a:rPr lang="en-US" sz="4000" dirty="0" smtClean="0"/>
              <a:t>Supreme Court</a:t>
            </a:r>
          </a:p>
        </p:txBody>
      </p:sp>
    </p:spTree>
    <p:extLst>
      <p:ext uri="{BB962C8B-B14F-4D97-AF65-F5344CB8AC3E}">
        <p14:creationId xmlns:p14="http://schemas.microsoft.com/office/powerpoint/2010/main" val="3832051142"/>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447"/>
            <a:ext cx="7162800" cy="1027675"/>
          </a:xfrm>
        </p:spPr>
        <p:txBody>
          <a:bodyPr/>
          <a:lstStyle/>
          <a:p>
            <a:pPr algn="ctr"/>
            <a:r>
              <a:rPr lang="en-US" b="1" dirty="0" smtClean="0">
                <a:cs typeface="Times New Roman" panose="02020603050405020304" pitchFamily="18" charset="0"/>
              </a:rPr>
              <a:t>FLORIDA STATISTICS</a:t>
            </a:r>
            <a:endParaRPr lang="en-US" b="1" dirty="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27801184"/>
              </p:ext>
            </p:extLst>
          </p:nvPr>
        </p:nvGraphicFramePr>
        <p:xfrm>
          <a:off x="1371600" y="762006"/>
          <a:ext cx="7696200" cy="6019793"/>
        </p:xfrm>
        <a:graphic>
          <a:graphicData uri="http://schemas.openxmlformats.org/drawingml/2006/table">
            <a:tbl>
              <a:tblPr firstRow="1" firstCol="1" bandRow="1"/>
              <a:tblGrid>
                <a:gridCol w="2734450"/>
                <a:gridCol w="1380350"/>
                <a:gridCol w="1066800"/>
                <a:gridCol w="1219200"/>
                <a:gridCol w="1295400"/>
              </a:tblGrid>
              <a:tr h="463061">
                <a:tc>
                  <a:txBody>
                    <a:bodyPr/>
                    <a:lstStyle/>
                    <a:p>
                      <a:pPr marL="0" marR="0" algn="ctr">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FY 2010</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FY 2011</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FY 2012</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FY 2013</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463061">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TOTAL CHARGES</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7,779</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FF0000"/>
                          </a:solidFill>
                          <a:effectLst/>
                          <a:latin typeface="Times New Roman" panose="02020603050405020304" pitchFamily="18" charset="0"/>
                          <a:ea typeface="Calibri"/>
                          <a:cs typeface="Times New Roman" panose="02020603050405020304" pitchFamily="18" charset="0"/>
                        </a:rPr>
                        <a:t>8,088</a:t>
                      </a: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7,940</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FF0000"/>
                          </a:solidFill>
                          <a:effectLst/>
                          <a:latin typeface="Times New Roman" panose="02020603050405020304" pitchFamily="18" charset="0"/>
                          <a:ea typeface="Calibri"/>
                          <a:cs typeface="Times New Roman" panose="02020603050405020304" pitchFamily="18" charset="0"/>
                        </a:rPr>
                        <a:t>7,597</a:t>
                      </a: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463061">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Race</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2,402</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2,598</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2,274</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2,533</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463061">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Sex</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2,359</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2,406</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2,698</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2,186</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463061">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National Origin</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1,379</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1,446</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1,352</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1,649</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463061">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Religion</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280</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313</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316</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298</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463061">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Color</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224</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266</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162</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569</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463061">
                <a:tc>
                  <a:txBody>
                    <a:bodyPr/>
                    <a:lstStyle/>
                    <a:p>
                      <a:pPr marL="0" marR="0">
                        <a:spcBef>
                          <a:spcPts val="0"/>
                        </a:spcBef>
                        <a:spcAft>
                          <a:spcPts val="0"/>
                        </a:spcAft>
                      </a:pPr>
                      <a:r>
                        <a:rPr lang="en-US" sz="2000" b="1" dirty="0">
                          <a:solidFill>
                            <a:srgbClr val="FF0000"/>
                          </a:solidFill>
                          <a:effectLst/>
                          <a:latin typeface="Times New Roman" panose="02020603050405020304" pitchFamily="18" charset="0"/>
                          <a:ea typeface="Calibri"/>
                          <a:cs typeface="Times New Roman" panose="02020603050405020304" pitchFamily="18" charset="0"/>
                        </a:rPr>
                        <a:t>Retaliation (All)</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FF0000"/>
                          </a:solidFill>
                          <a:effectLst/>
                          <a:latin typeface="Times New Roman" panose="02020603050405020304" pitchFamily="18" charset="0"/>
                          <a:ea typeface="Calibri"/>
                          <a:cs typeface="Times New Roman" panose="02020603050405020304" pitchFamily="18" charset="0"/>
                        </a:rPr>
                        <a:t>2,942</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FF0000"/>
                          </a:solidFill>
                          <a:effectLst/>
                          <a:latin typeface="Times New Roman" panose="02020603050405020304" pitchFamily="18" charset="0"/>
                          <a:ea typeface="Calibri"/>
                          <a:cs typeface="Times New Roman" panose="02020603050405020304" pitchFamily="18" charset="0"/>
                        </a:rPr>
                        <a:t>3,231</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FF0000"/>
                          </a:solidFill>
                          <a:effectLst/>
                          <a:latin typeface="Times New Roman" panose="02020603050405020304" pitchFamily="18" charset="0"/>
                          <a:ea typeface="Calibri"/>
                          <a:cs typeface="Times New Roman" panose="02020603050405020304" pitchFamily="18" charset="0"/>
                        </a:rPr>
                        <a:t>3,036</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FF0000"/>
                          </a:solidFill>
                          <a:effectLst/>
                          <a:latin typeface="Times New Roman" panose="02020603050405020304" pitchFamily="18" charset="0"/>
                          <a:ea typeface="Calibri"/>
                          <a:cs typeface="Times New Roman" panose="02020603050405020304" pitchFamily="18" charset="0"/>
                        </a:rPr>
                        <a:t>3,095</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463061">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Retaliation (Title VII)</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2,607</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2,864</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2,590</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2,564</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463061">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Age</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1,729</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1,782</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1,694</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1,641</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463061">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Disability</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1,681</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1,732</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1,789</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1,825</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463061">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Equal Pay Act</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25</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36</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50</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46</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463061">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GINA*</a:t>
                      </a:r>
                      <a:endParaRPr lang="en-US" sz="2000"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7</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12</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12</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dirty="0">
                          <a:solidFill>
                            <a:srgbClr val="333333"/>
                          </a:solidFill>
                          <a:effectLst/>
                          <a:latin typeface="Times New Roman" panose="02020603050405020304" pitchFamily="18" charset="0"/>
                          <a:ea typeface="Calibri"/>
                          <a:cs typeface="Times New Roman" panose="02020603050405020304" pitchFamily="18" charset="0"/>
                        </a:rPr>
                        <a:t>9</a:t>
                      </a:r>
                      <a:endParaRPr lang="en-US" sz="2000" b="1" dirty="0">
                        <a:effectLst/>
                        <a:latin typeface="Times New Roman" panose="02020603050405020304" pitchFamily="18" charset="0"/>
                        <a:ea typeface="Calibri"/>
                        <a:cs typeface="Times New Roman" panose="02020603050405020304" pitchFamily="18" charset="0"/>
                      </a:endParaRPr>
                    </a:p>
                  </a:txBody>
                  <a:tcPr marL="63018" marR="63018" marT="63018" marB="630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85135939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372350" cy="869950"/>
          </a:xfrm>
        </p:spPr>
        <p:txBody>
          <a:bodyPr/>
          <a:lstStyle/>
          <a:p>
            <a:pPr algn="ctr"/>
            <a:r>
              <a:rPr lang="en-US" dirty="0" smtClean="0"/>
              <a:t>Newly Issued Guidance On Pregnancy Discrimination (July 2014)</a:t>
            </a:r>
            <a:endParaRPr lang="en-US" dirty="0"/>
          </a:p>
        </p:txBody>
      </p:sp>
      <p:sp>
        <p:nvSpPr>
          <p:cNvPr id="3" name="Content Placeholder 2"/>
          <p:cNvSpPr>
            <a:spLocks noGrp="1"/>
          </p:cNvSpPr>
          <p:nvPr>
            <p:ph idx="1"/>
          </p:nvPr>
        </p:nvSpPr>
        <p:spPr>
          <a:xfrm>
            <a:off x="1752600" y="2057400"/>
            <a:ext cx="7048500" cy="4094163"/>
          </a:xfrm>
        </p:spPr>
        <p:txBody>
          <a:bodyPr/>
          <a:lstStyle/>
          <a:p>
            <a:pPr>
              <a:defRPr/>
            </a:pPr>
            <a:r>
              <a:rPr lang="en-US" altLang="en-US" dirty="0" smtClean="0"/>
              <a:t>First guidance in over 20 years</a:t>
            </a:r>
          </a:p>
          <a:p>
            <a:pPr>
              <a:defRPr/>
            </a:pPr>
            <a:r>
              <a:rPr lang="en-US" altLang="en-US" dirty="0" smtClean="0"/>
              <a:t>PDA prohibits </a:t>
            </a:r>
            <a:r>
              <a:rPr lang="en-US" altLang="en-US" dirty="0"/>
              <a:t>discrimination based on:</a:t>
            </a:r>
          </a:p>
          <a:p>
            <a:pPr lvl="1">
              <a:defRPr/>
            </a:pPr>
            <a:r>
              <a:rPr lang="en-US" altLang="en-US" sz="2600" dirty="0"/>
              <a:t>Current Pregnancy</a:t>
            </a:r>
          </a:p>
          <a:p>
            <a:pPr lvl="1">
              <a:defRPr/>
            </a:pPr>
            <a:r>
              <a:rPr lang="en-US" altLang="en-US" sz="2600" dirty="0"/>
              <a:t>Past Pregnancy</a:t>
            </a:r>
          </a:p>
          <a:p>
            <a:pPr lvl="1">
              <a:defRPr/>
            </a:pPr>
            <a:r>
              <a:rPr lang="en-US" altLang="en-US" sz="2600" dirty="0"/>
              <a:t>Potential or Intended Pregnancy</a:t>
            </a:r>
          </a:p>
          <a:p>
            <a:pPr lvl="1">
              <a:defRPr/>
            </a:pPr>
            <a:r>
              <a:rPr lang="en-US" altLang="en-US" sz="2600" dirty="0"/>
              <a:t>Medical Conditions Related to Pregnancy or Childbirth</a:t>
            </a:r>
          </a:p>
          <a:p>
            <a:pPr>
              <a:defRPr/>
            </a:pPr>
            <a:r>
              <a:rPr lang="en-US" altLang="en-US" dirty="0" smtClean="0"/>
              <a:t>Available </a:t>
            </a:r>
            <a:r>
              <a:rPr lang="en-US" altLang="en-US" dirty="0"/>
              <a:t>at: www.eeoc.gov/laws/</a:t>
            </a:r>
          </a:p>
          <a:p>
            <a:pPr marL="0" indent="0">
              <a:buNone/>
              <a:defRPr/>
            </a:pPr>
            <a:r>
              <a:rPr lang="en-US" altLang="en-US" dirty="0"/>
              <a:t>   guidance/pregnancy_guidance.cfm</a:t>
            </a:r>
            <a:endParaRPr lang="en-US" dirty="0"/>
          </a:p>
        </p:txBody>
      </p:sp>
    </p:spTree>
    <p:extLst>
      <p:ext uri="{BB962C8B-B14F-4D97-AF65-F5344CB8AC3E}">
        <p14:creationId xmlns:p14="http://schemas.microsoft.com/office/powerpoint/2010/main" val="3244557610"/>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357"/>
            <a:ext cx="7772400" cy="1652973"/>
          </a:xfrm>
        </p:spPr>
        <p:txBody>
          <a:bodyPr/>
          <a:lstStyle/>
          <a:p>
            <a:pPr algn="ctr"/>
            <a:r>
              <a:rPr lang="en-US" b="1" dirty="0" smtClean="0">
                <a:cs typeface="Times New Roman" pitchFamily="18" charset="0"/>
              </a:rPr>
              <a:t>Enforcement </a:t>
            </a:r>
            <a:r>
              <a:rPr lang="en-US" b="1" dirty="0">
                <a:cs typeface="Times New Roman" pitchFamily="18" charset="0"/>
              </a:rPr>
              <a:t>Guidance on Pregnancy Discrimination and Related Issues</a:t>
            </a:r>
          </a:p>
        </p:txBody>
      </p:sp>
      <p:sp>
        <p:nvSpPr>
          <p:cNvPr id="3" name="Rectangle 2"/>
          <p:cNvSpPr/>
          <p:nvPr/>
        </p:nvSpPr>
        <p:spPr>
          <a:xfrm>
            <a:off x="1371600" y="1752600"/>
            <a:ext cx="7059704" cy="5262979"/>
          </a:xfrm>
          <a:prstGeom prst="rect">
            <a:avLst/>
          </a:prstGeom>
        </p:spPr>
        <p:txBody>
          <a:bodyPr wrap="square">
            <a:spAutoFit/>
          </a:bodyPr>
          <a:lstStyle/>
          <a:p>
            <a:pPr marL="342900" indent="-342900">
              <a:buFont typeface="Wingdings" panose="05000000000000000000" pitchFamily="2" charset="2"/>
              <a:buChar char="§"/>
            </a:pPr>
            <a:r>
              <a:rPr lang="en-US" sz="2600" dirty="0">
                <a:solidFill>
                  <a:srgbClr val="000000"/>
                </a:solidFill>
                <a:cs typeface="Times New Roman" panose="02020603050405020304" pitchFamily="18" charset="0"/>
              </a:rPr>
              <a:t>EEOC is importing a reasonable accommodation obligation into the PDA, using a disparate treatment analysis. </a:t>
            </a:r>
            <a:endParaRPr lang="en-US" sz="2600" dirty="0" smtClean="0">
              <a:solidFill>
                <a:srgbClr val="000000"/>
              </a:solidFill>
              <a:cs typeface="Times New Roman" panose="02020603050405020304" pitchFamily="18" charset="0"/>
            </a:endParaRPr>
          </a:p>
          <a:p>
            <a:pPr marL="171450" indent="-171450">
              <a:buFont typeface="Wingdings" panose="05000000000000000000" pitchFamily="2" charset="2"/>
              <a:buChar char="§"/>
            </a:pPr>
            <a:endParaRPr lang="en-US" sz="2600" dirty="0">
              <a:solidFill>
                <a:srgbClr val="000000"/>
              </a:solidFill>
              <a:cs typeface="Times New Roman" panose="02020603050405020304" pitchFamily="18" charset="0"/>
            </a:endParaRPr>
          </a:p>
          <a:p>
            <a:pPr marL="342900" indent="-342900">
              <a:buFont typeface="Wingdings" panose="05000000000000000000" pitchFamily="2" charset="2"/>
              <a:buChar char="§"/>
            </a:pPr>
            <a:r>
              <a:rPr lang="en-US" sz="2600" dirty="0" smtClean="0">
                <a:solidFill>
                  <a:srgbClr val="000000"/>
                </a:solidFill>
                <a:cs typeface="Times New Roman" panose="02020603050405020304" pitchFamily="18" charset="0"/>
              </a:rPr>
              <a:t>The Guidance </a:t>
            </a:r>
            <a:r>
              <a:rPr lang="en-US" sz="2600" dirty="0">
                <a:solidFill>
                  <a:srgbClr val="000000"/>
                </a:solidFill>
                <a:cs typeface="Times New Roman" panose="02020603050405020304" pitchFamily="18" charset="0"/>
              </a:rPr>
              <a:t>seems to be saying that a pregnant employee gets </a:t>
            </a:r>
            <a:r>
              <a:rPr lang="en-US" sz="2600" dirty="0" smtClean="0">
                <a:solidFill>
                  <a:srgbClr val="000000"/>
                </a:solidFill>
                <a:cs typeface="Times New Roman" panose="02020603050405020304" pitchFamily="18" charset="0"/>
              </a:rPr>
              <a:t>“reasonable accommodation” </a:t>
            </a:r>
            <a:r>
              <a:rPr lang="en-US" sz="2600" dirty="0">
                <a:solidFill>
                  <a:srgbClr val="000000"/>
                </a:solidFill>
                <a:cs typeface="Times New Roman" panose="02020603050405020304" pitchFamily="18" charset="0"/>
              </a:rPr>
              <a:t>under the PDA regardless of whether the condition is even a disability under the </a:t>
            </a:r>
            <a:r>
              <a:rPr lang="en-US" sz="2600" dirty="0" smtClean="0">
                <a:solidFill>
                  <a:srgbClr val="000000"/>
                </a:solidFill>
                <a:cs typeface="Times New Roman" panose="02020603050405020304" pitchFamily="18" charset="0"/>
              </a:rPr>
              <a:t>ADA.</a:t>
            </a:r>
          </a:p>
          <a:p>
            <a:pPr marL="171450" indent="-171450">
              <a:buFont typeface="Wingdings" panose="05000000000000000000" pitchFamily="2" charset="2"/>
              <a:buChar char="§"/>
            </a:pPr>
            <a:endParaRPr lang="en-US" sz="2600" dirty="0" smtClean="0">
              <a:solidFill>
                <a:srgbClr val="000000"/>
              </a:solidFill>
              <a:cs typeface="Times New Roman" panose="02020603050405020304" pitchFamily="18" charset="0"/>
            </a:endParaRPr>
          </a:p>
          <a:p>
            <a:pPr marL="342900" indent="-342900">
              <a:buFont typeface="Wingdings" panose="05000000000000000000" pitchFamily="2" charset="2"/>
              <a:buChar char="§"/>
            </a:pPr>
            <a:r>
              <a:rPr lang="en-US" sz="2600" dirty="0" smtClean="0">
                <a:solidFill>
                  <a:srgbClr val="000000"/>
                </a:solidFill>
                <a:cs typeface="Times New Roman" panose="02020603050405020304" pitchFamily="18" charset="0"/>
              </a:rPr>
              <a:t>Anything </a:t>
            </a:r>
            <a:r>
              <a:rPr lang="en-US" sz="2600" dirty="0">
                <a:solidFill>
                  <a:srgbClr val="000000"/>
                </a:solidFill>
                <a:cs typeface="Times New Roman" panose="02020603050405020304" pitchFamily="18" charset="0"/>
              </a:rPr>
              <a:t>outside of a normal pregnancy is likely to be a </a:t>
            </a:r>
            <a:r>
              <a:rPr lang="en-US" sz="2600" dirty="0" smtClean="0">
                <a:solidFill>
                  <a:srgbClr val="000000"/>
                </a:solidFill>
                <a:cs typeface="Times New Roman" panose="02020603050405020304" pitchFamily="18" charset="0"/>
              </a:rPr>
              <a:t>disability.</a:t>
            </a:r>
            <a:endParaRPr lang="en-US" sz="2600" dirty="0">
              <a:solidFill>
                <a:srgbClr val="000000"/>
              </a:solidFill>
              <a:cs typeface="Times New Roman" panose="02020603050405020304" pitchFamily="18" charset="0"/>
            </a:endParaRPr>
          </a:p>
          <a:p>
            <a:endParaRPr lang="en-US"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527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1293314" y="233055"/>
            <a:ext cx="7850685" cy="685800"/>
          </a:xfrm>
        </p:spPr>
        <p:txBody>
          <a:bodyPr/>
          <a:lstStyle/>
          <a:p>
            <a:pPr algn="ctr"/>
            <a:r>
              <a:rPr lang="en-US" dirty="0" smtClean="0"/>
              <a:t>EEOC Strategic Enforcement Plan</a:t>
            </a:r>
            <a:r>
              <a:rPr lang="en-US" dirty="0" smtClean="0">
                <a:cs typeface="Arial" charset="0"/>
              </a:rPr>
              <a:t/>
            </a:r>
            <a:br>
              <a:rPr lang="en-US" dirty="0" smtClean="0">
                <a:cs typeface="Arial" charset="0"/>
              </a:rPr>
            </a:br>
            <a:endParaRPr lang="en-US" dirty="0" smtClean="0"/>
          </a:p>
        </p:txBody>
      </p:sp>
      <p:sp>
        <p:nvSpPr>
          <p:cNvPr id="6" name="Content Placeholder 5"/>
          <p:cNvSpPr>
            <a:spLocks noGrp="1"/>
          </p:cNvSpPr>
          <p:nvPr>
            <p:ph idx="1"/>
          </p:nvPr>
        </p:nvSpPr>
        <p:spPr>
          <a:xfrm>
            <a:off x="1671638" y="1022350"/>
            <a:ext cx="6969125" cy="5414963"/>
          </a:xfrm>
        </p:spPr>
        <p:txBody>
          <a:bodyPr>
            <a:normAutofit/>
          </a:bodyPr>
          <a:lstStyle/>
          <a:p>
            <a:r>
              <a:rPr lang="en-US" sz="2400" dirty="0" smtClean="0"/>
              <a:t>Fiscal </a:t>
            </a:r>
            <a:r>
              <a:rPr lang="en-US" sz="2400" dirty="0"/>
              <a:t>Years 2013-2016 </a:t>
            </a:r>
          </a:p>
          <a:p>
            <a:r>
              <a:rPr lang="en-US" sz="2400" dirty="0" smtClean="0"/>
              <a:t>Priorities</a:t>
            </a:r>
            <a:r>
              <a:rPr lang="en-US" sz="2400" dirty="0"/>
              <a:t>: </a:t>
            </a:r>
          </a:p>
          <a:p>
            <a:pPr lvl="1"/>
            <a:r>
              <a:rPr lang="en-US" sz="2400" dirty="0" smtClean="0"/>
              <a:t>Eliminating </a:t>
            </a:r>
            <a:r>
              <a:rPr lang="en-US" sz="2400" dirty="0"/>
              <a:t>systemic barriers in recruitment and </a:t>
            </a:r>
            <a:r>
              <a:rPr lang="en-US" sz="2400" dirty="0" smtClean="0"/>
              <a:t>hiring; </a:t>
            </a:r>
          </a:p>
          <a:p>
            <a:pPr lvl="1"/>
            <a:r>
              <a:rPr lang="en-US" sz="2400" dirty="0" smtClean="0"/>
              <a:t>Emerging issues: </a:t>
            </a:r>
            <a:r>
              <a:rPr lang="en-US" sz="2400" dirty="0"/>
              <a:t>ADA Amendments Act; Lesbian, Gay, Bisexual, and Transgender issues; pregnancy and forced unpaid </a:t>
            </a:r>
            <a:r>
              <a:rPr lang="en-US" sz="2400" dirty="0" smtClean="0"/>
              <a:t>leave; </a:t>
            </a:r>
          </a:p>
          <a:p>
            <a:pPr lvl="1"/>
            <a:r>
              <a:rPr lang="en-US" sz="2400" dirty="0" smtClean="0"/>
              <a:t>Compensation </a:t>
            </a:r>
            <a:r>
              <a:rPr lang="en-US" sz="2400" dirty="0"/>
              <a:t>&amp; </a:t>
            </a:r>
            <a:r>
              <a:rPr lang="en-US" sz="2400" dirty="0" smtClean="0"/>
              <a:t>gender;</a:t>
            </a:r>
          </a:p>
          <a:p>
            <a:pPr lvl="1"/>
            <a:r>
              <a:rPr lang="en-US" sz="2400" dirty="0" smtClean="0"/>
              <a:t>Access </a:t>
            </a:r>
            <a:r>
              <a:rPr lang="en-US" sz="2400" dirty="0"/>
              <a:t>to the legal system – retaliation &amp; </a:t>
            </a:r>
            <a:r>
              <a:rPr lang="en-US" sz="2400" dirty="0" smtClean="0"/>
              <a:t>releases; </a:t>
            </a:r>
          </a:p>
          <a:p>
            <a:pPr lvl="1"/>
            <a:r>
              <a:rPr lang="en-US" sz="2400" dirty="0" smtClean="0"/>
              <a:t>Harassment. </a:t>
            </a:r>
            <a:endParaRPr lang="en-US" sz="2400" dirty="0"/>
          </a:p>
          <a:p>
            <a:pPr>
              <a:defRPr/>
            </a:pPr>
            <a:endParaRPr lang="en-US" dirty="0" smtClean="0"/>
          </a:p>
        </p:txBody>
      </p:sp>
    </p:spTree>
    <p:extLst>
      <p:ext uri="{BB962C8B-B14F-4D97-AF65-F5344CB8AC3E}">
        <p14:creationId xmlns:p14="http://schemas.microsoft.com/office/powerpoint/2010/main" val="2922796240"/>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1296537" y="260350"/>
            <a:ext cx="7847463" cy="685800"/>
          </a:xfrm>
        </p:spPr>
        <p:txBody>
          <a:bodyPr/>
          <a:lstStyle/>
          <a:p>
            <a:pPr algn="ctr"/>
            <a:r>
              <a:rPr lang="en-US" dirty="0" smtClean="0"/>
              <a:t>EEOC Strategic Enforcement Plan</a:t>
            </a:r>
            <a:r>
              <a:rPr lang="en-US" dirty="0" smtClean="0">
                <a:cs typeface="Arial" charset="0"/>
              </a:rPr>
              <a:t/>
            </a:r>
            <a:br>
              <a:rPr lang="en-US" dirty="0" smtClean="0">
                <a:cs typeface="Arial" charset="0"/>
              </a:rPr>
            </a:br>
            <a:endParaRPr lang="en-US" dirty="0" smtClean="0"/>
          </a:p>
        </p:txBody>
      </p:sp>
      <p:sp>
        <p:nvSpPr>
          <p:cNvPr id="6" name="Content Placeholder 5"/>
          <p:cNvSpPr>
            <a:spLocks noGrp="1"/>
          </p:cNvSpPr>
          <p:nvPr>
            <p:ph idx="1"/>
          </p:nvPr>
        </p:nvSpPr>
        <p:spPr>
          <a:xfrm>
            <a:off x="1447800" y="1066800"/>
            <a:ext cx="6969125" cy="5414963"/>
          </a:xfrm>
        </p:spPr>
        <p:txBody>
          <a:bodyPr>
            <a:normAutofit/>
          </a:bodyPr>
          <a:lstStyle/>
          <a:p>
            <a:pPr marL="857250" lvl="2" indent="0">
              <a:buNone/>
            </a:pPr>
            <a:endParaRPr lang="en-US" sz="2600" dirty="0" smtClean="0"/>
          </a:p>
          <a:p>
            <a:pPr marL="0" indent="0">
              <a:buNone/>
            </a:pPr>
            <a:r>
              <a:rPr lang="en-US" b="1" dirty="0" smtClean="0"/>
              <a:t>Criminal Background Checks </a:t>
            </a:r>
            <a:endParaRPr lang="en-US" dirty="0" smtClean="0"/>
          </a:p>
          <a:p>
            <a:pPr lvl="1">
              <a:buFont typeface="Wingdings" panose="05000000000000000000" pitchFamily="2" charset="2"/>
              <a:buChar char="§"/>
            </a:pPr>
            <a:r>
              <a:rPr lang="en-US" sz="2600" dirty="0" smtClean="0"/>
              <a:t>Focus on disparate impact. </a:t>
            </a:r>
          </a:p>
          <a:p>
            <a:pPr lvl="1">
              <a:buFont typeface="Wingdings" panose="05000000000000000000" pitchFamily="2" charset="2"/>
              <a:buChar char="§"/>
            </a:pPr>
            <a:r>
              <a:rPr lang="en-US" sz="2600" dirty="0" smtClean="0"/>
              <a:t>Race &amp; National Origin. </a:t>
            </a:r>
          </a:p>
          <a:p>
            <a:pPr lvl="1">
              <a:buFont typeface="Wingdings" panose="05000000000000000000" pitchFamily="2" charset="2"/>
              <a:buChar char="§"/>
            </a:pPr>
            <a:r>
              <a:rPr lang="en-US" sz="2600" dirty="0" smtClean="0"/>
              <a:t>Blanket prohibitions on hiring convicted felons may generate EEOC interest. </a:t>
            </a:r>
          </a:p>
          <a:p>
            <a:pPr lvl="1">
              <a:buFont typeface="Wingdings" panose="05000000000000000000" pitchFamily="2" charset="2"/>
              <a:buChar char="§"/>
            </a:pPr>
            <a:r>
              <a:rPr lang="en-US" sz="2600" dirty="0" smtClean="0"/>
              <a:t>EEOC has pursued employers that have broad prohibitions on hiring applicants with conviction records. </a:t>
            </a:r>
          </a:p>
          <a:p>
            <a:pPr lvl="1">
              <a:buFont typeface="Wingdings" panose="05000000000000000000" pitchFamily="2" charset="2"/>
              <a:buChar char="§"/>
            </a:pPr>
            <a:r>
              <a:rPr lang="en-US" sz="2600" dirty="0" smtClean="0"/>
              <a:t>At least one court has disagreed with the EEOC.</a:t>
            </a:r>
          </a:p>
          <a:p>
            <a:pPr lvl="2"/>
            <a:endParaRPr lang="en-US" sz="2800" dirty="0"/>
          </a:p>
          <a:p>
            <a:pPr marL="0" indent="0">
              <a:buNone/>
            </a:pPr>
            <a:endParaRPr lang="en-US" dirty="0" smtClean="0"/>
          </a:p>
        </p:txBody>
      </p:sp>
    </p:spTree>
    <p:extLst>
      <p:ext uri="{BB962C8B-B14F-4D97-AF65-F5344CB8AC3E}">
        <p14:creationId xmlns:p14="http://schemas.microsoft.com/office/powerpoint/2010/main" val="2593259101"/>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371600" y="1376082"/>
            <a:ext cx="6870700" cy="4545106"/>
          </a:xfrm>
          <a:prstGeom prst="rect">
            <a:avLst/>
          </a:prstGeom>
        </p:spPr>
        <p:txBody>
          <a:bodyPr/>
          <a:lstStyle>
            <a:lvl1pPr marL="342900" indent="-342900" algn="l" rtl="0" eaLnBrk="0" fontAlgn="base" hangingPunct="0">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600" dirty="0" smtClean="0">
                <a:solidFill>
                  <a:srgbClr val="000000"/>
                </a:solidFill>
                <a:cs typeface="Times New Roman" pitchFamily="18" charset="0"/>
              </a:rPr>
              <a:t>Administrative </a:t>
            </a:r>
            <a:r>
              <a:rPr lang="en-US" sz="2600" dirty="0">
                <a:solidFill>
                  <a:srgbClr val="000000"/>
                </a:solidFill>
                <a:cs typeface="Times New Roman" pitchFamily="18" charset="0"/>
              </a:rPr>
              <a:t>agencies are making the cost of doing business rise for employers</a:t>
            </a:r>
            <a:r>
              <a:rPr lang="en-US" sz="2600" dirty="0" smtClean="0">
                <a:solidFill>
                  <a:srgbClr val="000000"/>
                </a:solidFill>
                <a:cs typeface="Times New Roman" pitchFamily="18" charset="0"/>
              </a:rPr>
              <a:t>. </a:t>
            </a:r>
            <a:endParaRPr lang="en-US" sz="2600" dirty="0">
              <a:solidFill>
                <a:srgbClr val="000000"/>
              </a:solidFill>
              <a:cs typeface="Times New Roman" pitchFamily="18" charset="0"/>
            </a:endParaRPr>
          </a:p>
          <a:p>
            <a:r>
              <a:rPr lang="en-US" sz="2600" dirty="0" smtClean="0">
                <a:solidFill>
                  <a:srgbClr val="000000"/>
                </a:solidFill>
                <a:cs typeface="Times New Roman" pitchFamily="18" charset="0"/>
              </a:rPr>
              <a:t>Increased regulation = increased expenses for employers.</a:t>
            </a:r>
          </a:p>
          <a:p>
            <a:pPr lvl="1"/>
            <a:r>
              <a:rPr lang="en-US" sz="2200" dirty="0" smtClean="0">
                <a:solidFill>
                  <a:srgbClr val="000000"/>
                </a:solidFill>
                <a:cs typeface="Times New Roman" pitchFamily="18" charset="0"/>
              </a:rPr>
              <a:t>Employers must frequently review policies and procedures to maintain compliance;</a:t>
            </a:r>
          </a:p>
          <a:p>
            <a:pPr lvl="1"/>
            <a:r>
              <a:rPr lang="en-US" sz="2200" dirty="0" smtClean="0">
                <a:solidFill>
                  <a:srgbClr val="000000"/>
                </a:solidFill>
                <a:cs typeface="Times New Roman" pitchFamily="18" charset="0"/>
              </a:rPr>
              <a:t>Employers must train supervisors to avoid liability;</a:t>
            </a:r>
          </a:p>
          <a:p>
            <a:pPr lvl="1"/>
            <a:r>
              <a:rPr lang="en-US" sz="2200" dirty="0" smtClean="0">
                <a:solidFill>
                  <a:srgbClr val="000000"/>
                </a:solidFill>
                <a:cs typeface="Times New Roman" pitchFamily="18" charset="0"/>
              </a:rPr>
              <a:t>Employers face government fines and private lawsuits if they get it wrong.</a:t>
            </a:r>
          </a:p>
          <a:p>
            <a:r>
              <a:rPr lang="en-US" sz="2600" dirty="0" smtClean="0">
                <a:solidFill>
                  <a:srgbClr val="000000"/>
                </a:solidFill>
                <a:cs typeface="Times New Roman" pitchFamily="18" charset="0"/>
              </a:rPr>
              <a:t>The NLRB and OSHA are becoming more aggressive.</a:t>
            </a:r>
          </a:p>
          <a:p>
            <a:pPr marL="0" indent="0">
              <a:buNone/>
            </a:pPr>
            <a:endParaRPr lang="en-US" sz="2600" dirty="0">
              <a:solidFill>
                <a:srgbClr val="000000"/>
              </a:solidFill>
              <a:cs typeface="Times New Roman" pitchFamily="18" charset="0"/>
            </a:endParaRPr>
          </a:p>
          <a:p>
            <a:endParaRPr lang="en-US" b="1" i="1" dirty="0">
              <a:solidFill>
                <a:srgbClr val="FFFFFF"/>
              </a:solidFill>
              <a:latin typeface="Times New Roman" pitchFamily="18" charset="0"/>
              <a:cs typeface="Times New Roman" pitchFamily="18" charset="0"/>
            </a:endParaRPr>
          </a:p>
          <a:p>
            <a:pPr lvl="1"/>
            <a:endParaRPr lang="en-US" dirty="0">
              <a:solidFill>
                <a:srgbClr val="FFFFFF"/>
              </a:solidFill>
            </a:endParaRPr>
          </a:p>
        </p:txBody>
      </p:sp>
      <p:sp>
        <p:nvSpPr>
          <p:cNvPr id="5" name="Title 1"/>
          <p:cNvSpPr txBox="1">
            <a:spLocks/>
          </p:cNvSpPr>
          <p:nvPr/>
        </p:nvSpPr>
        <p:spPr>
          <a:xfrm>
            <a:off x="1317812" y="152400"/>
            <a:ext cx="7826188" cy="1219200"/>
          </a:xfrm>
          <a:prstGeom prst="rect">
            <a:avLst/>
          </a:prstGeom>
        </p:spPr>
        <p:txBody>
          <a:bodyPr/>
          <a:lst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Arial" charset="0"/>
              </a:defRPr>
            </a:lvl2pPr>
            <a:lvl3pPr algn="l" rtl="0" eaLnBrk="0" fontAlgn="base" hangingPunct="0">
              <a:spcBef>
                <a:spcPct val="0"/>
              </a:spcBef>
              <a:spcAft>
                <a:spcPct val="0"/>
              </a:spcAft>
              <a:defRPr sz="3800">
                <a:solidFill>
                  <a:schemeClr val="bg1"/>
                </a:solidFill>
                <a:latin typeface="Arial" charset="0"/>
              </a:defRPr>
            </a:lvl3pPr>
            <a:lvl4pPr algn="l" rtl="0" eaLnBrk="0" fontAlgn="base" hangingPunct="0">
              <a:spcBef>
                <a:spcPct val="0"/>
              </a:spcBef>
              <a:spcAft>
                <a:spcPct val="0"/>
              </a:spcAft>
              <a:defRPr sz="3800">
                <a:solidFill>
                  <a:schemeClr val="bg1"/>
                </a:solidFill>
                <a:latin typeface="Arial" charset="0"/>
              </a:defRPr>
            </a:lvl4pPr>
            <a:lvl5pPr algn="l" rtl="0" eaLnBrk="0" fontAlgn="base" hangingPunct="0">
              <a:spcBef>
                <a:spcPct val="0"/>
              </a:spcBef>
              <a:spcAft>
                <a:spcPct val="0"/>
              </a:spcAft>
              <a:defRPr sz="3800">
                <a:solidFill>
                  <a:schemeClr val="bg1"/>
                </a:solidFill>
                <a:latin typeface="Arial" charset="0"/>
              </a:defRPr>
            </a:lvl5pPr>
            <a:lvl6pPr marL="457200" algn="l" rtl="0" fontAlgn="base">
              <a:spcBef>
                <a:spcPct val="0"/>
              </a:spcBef>
              <a:spcAft>
                <a:spcPct val="0"/>
              </a:spcAft>
              <a:defRPr sz="3800">
                <a:solidFill>
                  <a:schemeClr val="bg1"/>
                </a:solidFill>
                <a:latin typeface="Arial" charset="0"/>
              </a:defRPr>
            </a:lvl6pPr>
            <a:lvl7pPr marL="914400" algn="l" rtl="0" fontAlgn="base">
              <a:spcBef>
                <a:spcPct val="0"/>
              </a:spcBef>
              <a:spcAft>
                <a:spcPct val="0"/>
              </a:spcAft>
              <a:defRPr sz="3800">
                <a:solidFill>
                  <a:schemeClr val="bg1"/>
                </a:solidFill>
                <a:latin typeface="Arial" charset="0"/>
              </a:defRPr>
            </a:lvl7pPr>
            <a:lvl8pPr marL="1371600" algn="l" rtl="0" fontAlgn="base">
              <a:spcBef>
                <a:spcPct val="0"/>
              </a:spcBef>
              <a:spcAft>
                <a:spcPct val="0"/>
              </a:spcAft>
              <a:defRPr sz="3800">
                <a:solidFill>
                  <a:schemeClr val="bg1"/>
                </a:solidFill>
                <a:latin typeface="Arial" charset="0"/>
              </a:defRPr>
            </a:lvl8pPr>
            <a:lvl9pPr marL="1828800" algn="l" rtl="0" fontAlgn="base">
              <a:spcBef>
                <a:spcPct val="0"/>
              </a:spcBef>
              <a:spcAft>
                <a:spcPct val="0"/>
              </a:spcAft>
              <a:defRPr sz="3800">
                <a:solidFill>
                  <a:schemeClr val="bg1"/>
                </a:solidFill>
                <a:latin typeface="Arial" charset="0"/>
              </a:defRPr>
            </a:lvl9pPr>
          </a:lstStyle>
          <a:p>
            <a:pPr algn="ctr">
              <a:spcBef>
                <a:spcPts val="0"/>
              </a:spcBef>
            </a:pPr>
            <a:r>
              <a:rPr lang="en-US" sz="3600" b="1" dirty="0" smtClean="0">
                <a:solidFill>
                  <a:srgbClr val="000000"/>
                </a:solidFill>
                <a:cs typeface="Times New Roman" pitchFamily="18" charset="0"/>
              </a:rPr>
              <a:t>1984 Has Come and Gone, but Big Brother Is Here to Stay</a:t>
            </a:r>
            <a:endParaRPr lang="en-US" dirty="0">
              <a:solidFill>
                <a:srgbClr val="000000"/>
              </a:solidFill>
            </a:endParaRPr>
          </a:p>
        </p:txBody>
      </p:sp>
    </p:spTree>
    <p:extLst>
      <p:ext uri="{BB962C8B-B14F-4D97-AF65-F5344CB8AC3E}">
        <p14:creationId xmlns:p14="http://schemas.microsoft.com/office/powerpoint/2010/main" val="3484637437"/>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logs-images.forbes.com/rickungar/files/2013/01/National_Labor_Relations_Board_logo_-_color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14400"/>
            <a:ext cx="4237446" cy="4150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250381"/>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371600" y="1295400"/>
            <a:ext cx="6870700" cy="4545106"/>
          </a:xfrm>
          <a:prstGeom prst="rect">
            <a:avLst/>
          </a:prstGeom>
        </p:spPr>
        <p:txBody>
          <a:bodyPr/>
          <a:lstStyle>
            <a:lvl1pPr marL="342900" indent="-342900" algn="l" rtl="0" eaLnBrk="0" fontAlgn="base" hangingPunct="0">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pPr>
            <a:r>
              <a:rPr lang="en-US" sz="2600" i="1" dirty="0">
                <a:solidFill>
                  <a:srgbClr val="000000"/>
                </a:solidFill>
                <a:cs typeface="Times New Roman" pitchFamily="18" charset="0"/>
              </a:rPr>
              <a:t>Purple Communications Inc. </a:t>
            </a:r>
          </a:p>
          <a:p>
            <a:r>
              <a:rPr lang="en-US" sz="2600" dirty="0" smtClean="0">
                <a:solidFill>
                  <a:srgbClr val="000000"/>
                </a:solidFill>
                <a:cs typeface="Times New Roman" pitchFamily="18" charset="0"/>
              </a:rPr>
              <a:t>In the past, employees had </a:t>
            </a:r>
            <a:r>
              <a:rPr lang="en-US" sz="2600" dirty="0">
                <a:solidFill>
                  <a:srgbClr val="000000"/>
                </a:solidFill>
                <a:cs typeface="Times New Roman" pitchFamily="18" charset="0"/>
              </a:rPr>
              <a:t>no </a:t>
            </a:r>
            <a:r>
              <a:rPr lang="en-US" sz="2600" dirty="0" smtClean="0">
                <a:solidFill>
                  <a:srgbClr val="000000"/>
                </a:solidFill>
                <a:cs typeface="Times New Roman" pitchFamily="18" charset="0"/>
              </a:rPr>
              <a:t>right </a:t>
            </a:r>
            <a:r>
              <a:rPr lang="en-US" sz="2600" dirty="0">
                <a:solidFill>
                  <a:srgbClr val="000000"/>
                </a:solidFill>
                <a:cs typeface="Times New Roman" pitchFamily="18" charset="0"/>
              </a:rPr>
              <a:t>to use their </a:t>
            </a:r>
            <a:r>
              <a:rPr lang="en-US" sz="2600" dirty="0" smtClean="0">
                <a:solidFill>
                  <a:srgbClr val="000000"/>
                </a:solidFill>
                <a:cs typeface="Times New Roman" pitchFamily="18" charset="0"/>
              </a:rPr>
              <a:t>employers’ e-mail </a:t>
            </a:r>
            <a:r>
              <a:rPr lang="en-US" sz="2600" dirty="0">
                <a:solidFill>
                  <a:srgbClr val="000000"/>
                </a:solidFill>
                <a:cs typeface="Times New Roman" pitchFamily="18" charset="0"/>
              </a:rPr>
              <a:t>for </a:t>
            </a:r>
            <a:r>
              <a:rPr lang="en-US" sz="2600" dirty="0" smtClean="0">
                <a:solidFill>
                  <a:srgbClr val="000000"/>
                </a:solidFill>
                <a:cs typeface="Times New Roman" pitchFamily="18" charset="0"/>
              </a:rPr>
              <a:t>“Section </a:t>
            </a:r>
            <a:r>
              <a:rPr lang="en-US" sz="2600" dirty="0">
                <a:solidFill>
                  <a:srgbClr val="000000"/>
                </a:solidFill>
                <a:cs typeface="Times New Roman" pitchFamily="18" charset="0"/>
              </a:rPr>
              <a:t>7 purposes</a:t>
            </a:r>
            <a:r>
              <a:rPr lang="en-US" sz="2600" dirty="0" smtClean="0">
                <a:solidFill>
                  <a:srgbClr val="000000"/>
                </a:solidFill>
                <a:cs typeface="Times New Roman" pitchFamily="18" charset="0"/>
              </a:rPr>
              <a:t>.” </a:t>
            </a:r>
            <a:endParaRPr lang="en-US" sz="2600" dirty="0">
              <a:solidFill>
                <a:srgbClr val="000000"/>
              </a:solidFill>
              <a:cs typeface="Times New Roman" pitchFamily="18" charset="0"/>
            </a:endParaRPr>
          </a:p>
          <a:p>
            <a:r>
              <a:rPr lang="en-US" sz="2600" dirty="0">
                <a:solidFill>
                  <a:srgbClr val="000000"/>
                </a:solidFill>
                <a:cs typeface="Times New Roman" pitchFamily="18" charset="0"/>
              </a:rPr>
              <a:t>On December 11, 2014, the </a:t>
            </a:r>
            <a:r>
              <a:rPr lang="en-US" sz="2600" dirty="0" smtClean="0">
                <a:solidFill>
                  <a:srgbClr val="000000"/>
                </a:solidFill>
                <a:cs typeface="Times New Roman" pitchFamily="18" charset="0"/>
              </a:rPr>
              <a:t>Board </a:t>
            </a:r>
            <a:r>
              <a:rPr lang="en-US" sz="2600" dirty="0">
                <a:solidFill>
                  <a:srgbClr val="000000"/>
                </a:solidFill>
                <a:cs typeface="Times New Roman" pitchFamily="18" charset="0"/>
              </a:rPr>
              <a:t>reversed its prior position and held that employee use of e-mail for activities directed to terms and conditions of employment </a:t>
            </a:r>
            <a:r>
              <a:rPr lang="en-US" sz="2600" b="1" dirty="0">
                <a:solidFill>
                  <a:srgbClr val="000000"/>
                </a:solidFill>
                <a:cs typeface="Times New Roman" pitchFamily="18" charset="0"/>
              </a:rPr>
              <a:t>must presumptively be permitted </a:t>
            </a:r>
            <a:r>
              <a:rPr lang="en-US" sz="2600" dirty="0">
                <a:solidFill>
                  <a:srgbClr val="000000"/>
                </a:solidFill>
                <a:cs typeface="Times New Roman" pitchFamily="18" charset="0"/>
              </a:rPr>
              <a:t>by employers who have given employees access to their e-mail systems.</a:t>
            </a:r>
          </a:p>
          <a:p>
            <a:endParaRPr lang="en-US" b="1" i="1" dirty="0">
              <a:solidFill>
                <a:srgbClr val="FFFFFF"/>
              </a:solidFill>
              <a:latin typeface="Times New Roman" pitchFamily="18" charset="0"/>
              <a:cs typeface="Times New Roman" pitchFamily="18" charset="0"/>
            </a:endParaRPr>
          </a:p>
          <a:p>
            <a:pPr lvl="1"/>
            <a:endParaRPr lang="en-US" dirty="0">
              <a:solidFill>
                <a:srgbClr val="FFFFFF"/>
              </a:solidFill>
            </a:endParaRPr>
          </a:p>
        </p:txBody>
      </p:sp>
      <p:sp>
        <p:nvSpPr>
          <p:cNvPr id="5" name="Title 1"/>
          <p:cNvSpPr txBox="1">
            <a:spLocks/>
          </p:cNvSpPr>
          <p:nvPr/>
        </p:nvSpPr>
        <p:spPr>
          <a:xfrm>
            <a:off x="1317812" y="152400"/>
            <a:ext cx="7826188" cy="1219200"/>
          </a:xfrm>
          <a:prstGeom prst="rect">
            <a:avLst/>
          </a:prstGeom>
        </p:spPr>
        <p:txBody>
          <a:bodyPr/>
          <a:lst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Arial" charset="0"/>
              </a:defRPr>
            </a:lvl2pPr>
            <a:lvl3pPr algn="l" rtl="0" eaLnBrk="0" fontAlgn="base" hangingPunct="0">
              <a:spcBef>
                <a:spcPct val="0"/>
              </a:spcBef>
              <a:spcAft>
                <a:spcPct val="0"/>
              </a:spcAft>
              <a:defRPr sz="3800">
                <a:solidFill>
                  <a:schemeClr val="bg1"/>
                </a:solidFill>
                <a:latin typeface="Arial" charset="0"/>
              </a:defRPr>
            </a:lvl3pPr>
            <a:lvl4pPr algn="l" rtl="0" eaLnBrk="0" fontAlgn="base" hangingPunct="0">
              <a:spcBef>
                <a:spcPct val="0"/>
              </a:spcBef>
              <a:spcAft>
                <a:spcPct val="0"/>
              </a:spcAft>
              <a:defRPr sz="3800">
                <a:solidFill>
                  <a:schemeClr val="bg1"/>
                </a:solidFill>
                <a:latin typeface="Arial" charset="0"/>
              </a:defRPr>
            </a:lvl4pPr>
            <a:lvl5pPr algn="l" rtl="0" eaLnBrk="0" fontAlgn="base" hangingPunct="0">
              <a:spcBef>
                <a:spcPct val="0"/>
              </a:spcBef>
              <a:spcAft>
                <a:spcPct val="0"/>
              </a:spcAft>
              <a:defRPr sz="3800">
                <a:solidFill>
                  <a:schemeClr val="bg1"/>
                </a:solidFill>
                <a:latin typeface="Arial" charset="0"/>
              </a:defRPr>
            </a:lvl5pPr>
            <a:lvl6pPr marL="457200" algn="l" rtl="0" fontAlgn="base">
              <a:spcBef>
                <a:spcPct val="0"/>
              </a:spcBef>
              <a:spcAft>
                <a:spcPct val="0"/>
              </a:spcAft>
              <a:defRPr sz="3800">
                <a:solidFill>
                  <a:schemeClr val="bg1"/>
                </a:solidFill>
                <a:latin typeface="Arial" charset="0"/>
              </a:defRPr>
            </a:lvl6pPr>
            <a:lvl7pPr marL="914400" algn="l" rtl="0" fontAlgn="base">
              <a:spcBef>
                <a:spcPct val="0"/>
              </a:spcBef>
              <a:spcAft>
                <a:spcPct val="0"/>
              </a:spcAft>
              <a:defRPr sz="3800">
                <a:solidFill>
                  <a:schemeClr val="bg1"/>
                </a:solidFill>
                <a:latin typeface="Arial" charset="0"/>
              </a:defRPr>
            </a:lvl7pPr>
            <a:lvl8pPr marL="1371600" algn="l" rtl="0" fontAlgn="base">
              <a:spcBef>
                <a:spcPct val="0"/>
              </a:spcBef>
              <a:spcAft>
                <a:spcPct val="0"/>
              </a:spcAft>
              <a:defRPr sz="3800">
                <a:solidFill>
                  <a:schemeClr val="bg1"/>
                </a:solidFill>
                <a:latin typeface="Arial" charset="0"/>
              </a:defRPr>
            </a:lvl8pPr>
            <a:lvl9pPr marL="1828800" algn="l" rtl="0" fontAlgn="base">
              <a:spcBef>
                <a:spcPct val="0"/>
              </a:spcBef>
              <a:spcAft>
                <a:spcPct val="0"/>
              </a:spcAft>
              <a:defRPr sz="3800">
                <a:solidFill>
                  <a:schemeClr val="bg1"/>
                </a:solidFill>
                <a:latin typeface="Arial" charset="0"/>
              </a:defRPr>
            </a:lvl9pPr>
          </a:lstStyle>
          <a:p>
            <a:pPr algn="ctr">
              <a:spcBef>
                <a:spcPts val="0"/>
              </a:spcBef>
            </a:pPr>
            <a:r>
              <a:rPr lang="en-US" sz="3600" b="1" dirty="0" smtClean="0">
                <a:solidFill>
                  <a:srgbClr val="000000"/>
                </a:solidFill>
                <a:cs typeface="Times New Roman" pitchFamily="18" charset="0"/>
              </a:rPr>
              <a:t>Even If You Don’t Have A Union</a:t>
            </a:r>
            <a:r>
              <a:rPr lang="en-US" dirty="0" smtClean="0">
                <a:solidFill>
                  <a:srgbClr val="000000"/>
                </a:solidFill>
              </a:rPr>
              <a:t/>
            </a:r>
            <a:br>
              <a:rPr lang="en-US" dirty="0" smtClean="0">
                <a:solidFill>
                  <a:srgbClr val="000000"/>
                </a:solidFill>
              </a:rPr>
            </a:br>
            <a:endParaRPr lang="en-US" dirty="0">
              <a:solidFill>
                <a:srgbClr val="000000"/>
              </a:solidFill>
            </a:endParaRPr>
          </a:p>
        </p:txBody>
      </p:sp>
    </p:spTree>
    <p:extLst>
      <p:ext uri="{BB962C8B-B14F-4D97-AF65-F5344CB8AC3E}">
        <p14:creationId xmlns:p14="http://schemas.microsoft.com/office/powerpoint/2010/main" val="3623165664"/>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371600" y="1295400"/>
            <a:ext cx="6870700" cy="4545106"/>
          </a:xfrm>
          <a:prstGeom prst="rect">
            <a:avLst/>
          </a:prstGeom>
        </p:spPr>
        <p:txBody>
          <a:bodyPr/>
          <a:lstStyle>
            <a:lvl1pPr marL="342900" indent="-342900" algn="l" rtl="0" eaLnBrk="0" fontAlgn="base" hangingPunct="0">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pPr>
            <a:r>
              <a:rPr lang="en-US" sz="2600" i="1" dirty="0">
                <a:solidFill>
                  <a:srgbClr val="000000"/>
                </a:solidFill>
                <a:cs typeface="Times New Roman" pitchFamily="18" charset="0"/>
              </a:rPr>
              <a:t>Purple Communications Inc. </a:t>
            </a:r>
          </a:p>
          <a:p>
            <a:r>
              <a:rPr lang="en-US" sz="2600" dirty="0" smtClean="0">
                <a:solidFill>
                  <a:srgbClr val="000000"/>
                </a:solidFill>
                <a:cs typeface="Times New Roman" pitchFamily="18" charset="0"/>
              </a:rPr>
              <a:t>The decision </a:t>
            </a:r>
            <a:r>
              <a:rPr lang="en-US" sz="2600" dirty="0">
                <a:solidFill>
                  <a:srgbClr val="000000"/>
                </a:solidFill>
                <a:cs typeface="Times New Roman" pitchFamily="18" charset="0"/>
              </a:rPr>
              <a:t>means that employees have the legal right to use company e-mail for non-business related reasons, including union </a:t>
            </a:r>
            <a:r>
              <a:rPr lang="en-US" sz="2600" dirty="0" smtClean="0">
                <a:solidFill>
                  <a:srgbClr val="000000"/>
                </a:solidFill>
                <a:cs typeface="Times New Roman" pitchFamily="18" charset="0"/>
              </a:rPr>
              <a:t>organizing.</a:t>
            </a:r>
            <a:endParaRPr lang="en-US" sz="2600" dirty="0">
              <a:solidFill>
                <a:srgbClr val="000000"/>
              </a:solidFill>
              <a:cs typeface="Times New Roman" pitchFamily="18" charset="0"/>
            </a:endParaRPr>
          </a:p>
          <a:p>
            <a:r>
              <a:rPr lang="en-US" sz="2600" dirty="0" smtClean="0">
                <a:solidFill>
                  <a:schemeClr val="accent4">
                    <a:lumMod val="10000"/>
                  </a:schemeClr>
                </a:solidFill>
              </a:rPr>
              <a:t>The </a:t>
            </a:r>
            <a:r>
              <a:rPr lang="en-US" sz="2600" dirty="0">
                <a:solidFill>
                  <a:schemeClr val="accent4">
                    <a:lumMod val="10000"/>
                  </a:schemeClr>
                </a:solidFill>
              </a:rPr>
              <a:t>majority opinion found e-mail to be akin to the "new water cooler," a "natural gathering place" for </a:t>
            </a:r>
            <a:r>
              <a:rPr lang="en-US" sz="2600" dirty="0" smtClean="0">
                <a:solidFill>
                  <a:schemeClr val="accent4">
                    <a:lumMod val="10000"/>
                  </a:schemeClr>
                </a:solidFill>
              </a:rPr>
              <a:t>employees.</a:t>
            </a:r>
          </a:p>
          <a:p>
            <a:r>
              <a:rPr lang="en-US" sz="2600" dirty="0">
                <a:solidFill>
                  <a:srgbClr val="000000"/>
                </a:solidFill>
                <a:cs typeface="Times New Roman" pitchFamily="18" charset="0"/>
              </a:rPr>
              <a:t>The shift in the Board’s opinion reflects the change it in its political makeup, with its three Democrats reversing prior precedent and its two Republicans dissenting.</a:t>
            </a:r>
          </a:p>
          <a:p>
            <a:pPr marL="0" indent="0">
              <a:buNone/>
            </a:pPr>
            <a:endParaRPr lang="en-US" sz="2600" b="1" i="1" dirty="0">
              <a:solidFill>
                <a:schemeClr val="accent4">
                  <a:lumMod val="10000"/>
                </a:schemeClr>
              </a:solidFill>
              <a:latin typeface="Times New Roman" pitchFamily="18" charset="0"/>
              <a:cs typeface="Times New Roman" pitchFamily="18" charset="0"/>
            </a:endParaRPr>
          </a:p>
          <a:p>
            <a:pPr lvl="1"/>
            <a:endParaRPr lang="en-US" dirty="0">
              <a:solidFill>
                <a:srgbClr val="FFFFFF"/>
              </a:solidFill>
            </a:endParaRPr>
          </a:p>
        </p:txBody>
      </p:sp>
      <p:sp>
        <p:nvSpPr>
          <p:cNvPr id="5" name="Title 1"/>
          <p:cNvSpPr txBox="1">
            <a:spLocks/>
          </p:cNvSpPr>
          <p:nvPr/>
        </p:nvSpPr>
        <p:spPr>
          <a:xfrm>
            <a:off x="1317812" y="152400"/>
            <a:ext cx="7826188" cy="1219200"/>
          </a:xfrm>
          <a:prstGeom prst="rect">
            <a:avLst/>
          </a:prstGeom>
        </p:spPr>
        <p:txBody>
          <a:bodyPr/>
          <a:lst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Arial" charset="0"/>
              </a:defRPr>
            </a:lvl2pPr>
            <a:lvl3pPr algn="l" rtl="0" eaLnBrk="0" fontAlgn="base" hangingPunct="0">
              <a:spcBef>
                <a:spcPct val="0"/>
              </a:spcBef>
              <a:spcAft>
                <a:spcPct val="0"/>
              </a:spcAft>
              <a:defRPr sz="3800">
                <a:solidFill>
                  <a:schemeClr val="bg1"/>
                </a:solidFill>
                <a:latin typeface="Arial" charset="0"/>
              </a:defRPr>
            </a:lvl3pPr>
            <a:lvl4pPr algn="l" rtl="0" eaLnBrk="0" fontAlgn="base" hangingPunct="0">
              <a:spcBef>
                <a:spcPct val="0"/>
              </a:spcBef>
              <a:spcAft>
                <a:spcPct val="0"/>
              </a:spcAft>
              <a:defRPr sz="3800">
                <a:solidFill>
                  <a:schemeClr val="bg1"/>
                </a:solidFill>
                <a:latin typeface="Arial" charset="0"/>
              </a:defRPr>
            </a:lvl4pPr>
            <a:lvl5pPr algn="l" rtl="0" eaLnBrk="0" fontAlgn="base" hangingPunct="0">
              <a:spcBef>
                <a:spcPct val="0"/>
              </a:spcBef>
              <a:spcAft>
                <a:spcPct val="0"/>
              </a:spcAft>
              <a:defRPr sz="3800">
                <a:solidFill>
                  <a:schemeClr val="bg1"/>
                </a:solidFill>
                <a:latin typeface="Arial" charset="0"/>
              </a:defRPr>
            </a:lvl5pPr>
            <a:lvl6pPr marL="457200" algn="l" rtl="0" fontAlgn="base">
              <a:spcBef>
                <a:spcPct val="0"/>
              </a:spcBef>
              <a:spcAft>
                <a:spcPct val="0"/>
              </a:spcAft>
              <a:defRPr sz="3800">
                <a:solidFill>
                  <a:schemeClr val="bg1"/>
                </a:solidFill>
                <a:latin typeface="Arial" charset="0"/>
              </a:defRPr>
            </a:lvl6pPr>
            <a:lvl7pPr marL="914400" algn="l" rtl="0" fontAlgn="base">
              <a:spcBef>
                <a:spcPct val="0"/>
              </a:spcBef>
              <a:spcAft>
                <a:spcPct val="0"/>
              </a:spcAft>
              <a:defRPr sz="3800">
                <a:solidFill>
                  <a:schemeClr val="bg1"/>
                </a:solidFill>
                <a:latin typeface="Arial" charset="0"/>
              </a:defRPr>
            </a:lvl7pPr>
            <a:lvl8pPr marL="1371600" algn="l" rtl="0" fontAlgn="base">
              <a:spcBef>
                <a:spcPct val="0"/>
              </a:spcBef>
              <a:spcAft>
                <a:spcPct val="0"/>
              </a:spcAft>
              <a:defRPr sz="3800">
                <a:solidFill>
                  <a:schemeClr val="bg1"/>
                </a:solidFill>
                <a:latin typeface="Arial" charset="0"/>
              </a:defRPr>
            </a:lvl8pPr>
            <a:lvl9pPr marL="1828800" algn="l" rtl="0" fontAlgn="base">
              <a:spcBef>
                <a:spcPct val="0"/>
              </a:spcBef>
              <a:spcAft>
                <a:spcPct val="0"/>
              </a:spcAft>
              <a:defRPr sz="3800">
                <a:solidFill>
                  <a:schemeClr val="bg1"/>
                </a:solidFill>
                <a:latin typeface="Arial" charset="0"/>
              </a:defRPr>
            </a:lvl9pPr>
          </a:lstStyle>
          <a:p>
            <a:pPr algn="ctr">
              <a:spcBef>
                <a:spcPts val="0"/>
              </a:spcBef>
            </a:pPr>
            <a:r>
              <a:rPr lang="en-US" sz="3600" b="1" dirty="0" smtClean="0">
                <a:solidFill>
                  <a:srgbClr val="000000"/>
                </a:solidFill>
                <a:cs typeface="Times New Roman" pitchFamily="18" charset="0"/>
              </a:rPr>
              <a:t>Even If You Don’t Have A Union</a:t>
            </a:r>
            <a:r>
              <a:rPr lang="en-US" dirty="0" smtClean="0">
                <a:solidFill>
                  <a:srgbClr val="000000"/>
                </a:solidFill>
              </a:rPr>
              <a:t/>
            </a:r>
            <a:br>
              <a:rPr lang="en-US" dirty="0" smtClean="0">
                <a:solidFill>
                  <a:srgbClr val="000000"/>
                </a:solidFill>
              </a:rPr>
            </a:br>
            <a:endParaRPr lang="en-US" dirty="0">
              <a:solidFill>
                <a:srgbClr val="000000"/>
              </a:solidFill>
            </a:endParaRPr>
          </a:p>
        </p:txBody>
      </p:sp>
    </p:spTree>
    <p:extLst>
      <p:ext uri="{BB962C8B-B14F-4D97-AF65-F5344CB8AC3E}">
        <p14:creationId xmlns:p14="http://schemas.microsoft.com/office/powerpoint/2010/main" val="1762684869"/>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60350"/>
            <a:ext cx="7372350" cy="685800"/>
          </a:xfrm>
        </p:spPr>
        <p:txBody>
          <a:bodyPr/>
          <a:lstStyle/>
          <a:p>
            <a:pPr algn="ctr"/>
            <a:r>
              <a:rPr lang="en-US" dirty="0" smtClean="0"/>
              <a:t>Ambush Election Rules</a:t>
            </a:r>
            <a:endParaRPr lang="en-US" dirty="0"/>
          </a:p>
        </p:txBody>
      </p:sp>
      <p:sp>
        <p:nvSpPr>
          <p:cNvPr id="3" name="Content Placeholder 2"/>
          <p:cNvSpPr>
            <a:spLocks noGrp="1"/>
          </p:cNvSpPr>
          <p:nvPr>
            <p:ph idx="1"/>
          </p:nvPr>
        </p:nvSpPr>
        <p:spPr>
          <a:xfrm>
            <a:off x="1371600" y="1600200"/>
            <a:ext cx="7048500" cy="4094163"/>
          </a:xfrm>
        </p:spPr>
        <p:txBody>
          <a:bodyPr/>
          <a:lstStyle/>
          <a:p>
            <a:r>
              <a:rPr lang="en-US" sz="2500" dirty="0"/>
              <a:t>On </a:t>
            </a:r>
            <a:r>
              <a:rPr lang="en-US" sz="2500" dirty="0" smtClean="0"/>
              <a:t>December 12, </a:t>
            </a:r>
            <a:r>
              <a:rPr lang="en-US" sz="2500" dirty="0"/>
              <a:t>2014, the </a:t>
            </a:r>
            <a:r>
              <a:rPr lang="en-US" sz="2500" dirty="0" smtClean="0"/>
              <a:t>NLRB implemented the long-anticipated “ambush </a:t>
            </a:r>
            <a:r>
              <a:rPr lang="en-US" sz="2500" dirty="0"/>
              <a:t>election” </a:t>
            </a:r>
            <a:r>
              <a:rPr lang="en-US" sz="2500" dirty="0" smtClean="0"/>
              <a:t>rules, which govern the procedures for union representation elections. </a:t>
            </a:r>
          </a:p>
          <a:p>
            <a:r>
              <a:rPr lang="en-US" sz="2500" dirty="0" smtClean="0"/>
              <a:t>The new rules are in effect.</a:t>
            </a:r>
          </a:p>
          <a:p>
            <a:r>
              <a:rPr lang="en-US" sz="2500" dirty="0" smtClean="0"/>
              <a:t>These rules arguably constitute the most sweeping regulatory change ever implemented by the Board, altering union </a:t>
            </a:r>
            <a:r>
              <a:rPr lang="en-US" sz="2500" dirty="0"/>
              <a:t>representation election procedures that have </a:t>
            </a:r>
            <a:r>
              <a:rPr lang="en-US" sz="2500" dirty="0" smtClean="0"/>
              <a:t>been in place </a:t>
            </a:r>
            <a:r>
              <a:rPr lang="en-US" sz="2500" dirty="0"/>
              <a:t>for decades. </a:t>
            </a:r>
            <a:endParaRPr lang="en-US" sz="2500" dirty="0" smtClean="0"/>
          </a:p>
        </p:txBody>
      </p:sp>
    </p:spTree>
    <p:extLst>
      <p:ext uri="{BB962C8B-B14F-4D97-AF65-F5344CB8AC3E}">
        <p14:creationId xmlns:p14="http://schemas.microsoft.com/office/powerpoint/2010/main" val="321732970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Wage Theft Ordinances</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219200"/>
            <a:ext cx="5820144" cy="449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100468"/>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60350"/>
            <a:ext cx="7372350" cy="685800"/>
          </a:xfrm>
        </p:spPr>
        <p:txBody>
          <a:bodyPr/>
          <a:lstStyle/>
          <a:p>
            <a:pPr algn="ctr"/>
            <a:r>
              <a:rPr lang="en-US" dirty="0"/>
              <a:t>Ambush Election Rules</a:t>
            </a:r>
          </a:p>
        </p:txBody>
      </p:sp>
      <p:sp>
        <p:nvSpPr>
          <p:cNvPr id="3" name="Content Placeholder 2"/>
          <p:cNvSpPr>
            <a:spLocks noGrp="1"/>
          </p:cNvSpPr>
          <p:nvPr>
            <p:ph idx="1"/>
          </p:nvPr>
        </p:nvSpPr>
        <p:spPr>
          <a:xfrm>
            <a:off x="1371600" y="1600200"/>
            <a:ext cx="7048500" cy="4094163"/>
          </a:xfrm>
        </p:spPr>
        <p:txBody>
          <a:bodyPr/>
          <a:lstStyle/>
          <a:p>
            <a:r>
              <a:rPr lang="en-US" sz="2400" dirty="0"/>
              <a:t>Simply stated, the rules tilt the playing field dramatically in favor of unions by creating an environment in which many union elections will occur in just 10 to 21 days after the union requests a vote.  </a:t>
            </a:r>
            <a:endParaRPr lang="en-US" sz="2400" dirty="0" smtClean="0"/>
          </a:p>
          <a:p>
            <a:r>
              <a:rPr lang="en-US" sz="2400" dirty="0" smtClean="0"/>
              <a:t>In </a:t>
            </a:r>
            <a:r>
              <a:rPr lang="en-US" sz="2400" dirty="0"/>
              <a:t>addition, the rules essentially eliminate most employer rights during the representation case process. </a:t>
            </a:r>
            <a:endParaRPr lang="en-US" sz="2400" dirty="0" smtClean="0"/>
          </a:p>
          <a:p>
            <a:r>
              <a:rPr lang="en-US" sz="2400" dirty="0" smtClean="0"/>
              <a:t>The </a:t>
            </a:r>
            <a:r>
              <a:rPr lang="en-US" sz="2400" dirty="0"/>
              <a:t>new rules now make it easier for unions to successfully organize all employers, in all industries. </a:t>
            </a:r>
            <a:endParaRPr lang="en-US" sz="2400" dirty="0" smtClean="0"/>
          </a:p>
          <a:p>
            <a:r>
              <a:rPr lang="en-US" sz="2400" dirty="0" smtClean="0"/>
              <a:t>Union </a:t>
            </a:r>
            <a:r>
              <a:rPr lang="en-US" sz="2400" dirty="0"/>
              <a:t>election win rates </a:t>
            </a:r>
            <a:r>
              <a:rPr lang="en-US" sz="2400" dirty="0" smtClean="0"/>
              <a:t>are expected to increase significantly.</a:t>
            </a:r>
            <a:endParaRPr lang="en-US" sz="2400" dirty="0"/>
          </a:p>
          <a:p>
            <a:pPr marL="0" indent="0">
              <a:buNone/>
            </a:pPr>
            <a:endParaRPr lang="en-US" sz="2400" dirty="0" smtClean="0"/>
          </a:p>
        </p:txBody>
      </p:sp>
    </p:spTree>
    <p:extLst>
      <p:ext uri="{BB962C8B-B14F-4D97-AF65-F5344CB8AC3E}">
        <p14:creationId xmlns:p14="http://schemas.microsoft.com/office/powerpoint/2010/main" val="3693707972"/>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848600" cy="1219200"/>
          </a:xfrm>
        </p:spPr>
        <p:txBody>
          <a:bodyPr/>
          <a:lstStyle/>
          <a:p>
            <a:pPr algn="ctr"/>
            <a:r>
              <a:rPr lang="en-US" dirty="0"/>
              <a:t>Facebook 'Like' Protected By Labor Law, NLRB Says</a:t>
            </a:r>
          </a:p>
        </p:txBody>
      </p:sp>
      <p:sp>
        <p:nvSpPr>
          <p:cNvPr id="3" name="Content Placeholder 2"/>
          <p:cNvSpPr>
            <a:spLocks noGrp="1"/>
          </p:cNvSpPr>
          <p:nvPr>
            <p:ph idx="1"/>
          </p:nvPr>
        </p:nvSpPr>
        <p:spPr>
          <a:xfrm>
            <a:off x="1371600" y="1371600"/>
            <a:ext cx="7772400" cy="4419599"/>
          </a:xfrm>
        </p:spPr>
        <p:txBody>
          <a:bodyPr/>
          <a:lstStyle/>
          <a:p>
            <a:pPr marL="0" indent="0" algn="just">
              <a:spcBef>
                <a:spcPts val="0"/>
              </a:spcBef>
              <a:buNone/>
            </a:pPr>
            <a:r>
              <a:rPr lang="en-US" sz="2000" dirty="0"/>
              <a:t>The National Labor Relations Board ruled </a:t>
            </a:r>
            <a:r>
              <a:rPr lang="en-US" sz="2000" dirty="0" smtClean="0"/>
              <a:t>on August 25, 2014 that clicking </a:t>
            </a:r>
            <a:r>
              <a:rPr lang="en-US" sz="2000" dirty="0"/>
              <a:t>Facebook's “like” button was protected, concerted </a:t>
            </a:r>
            <a:r>
              <a:rPr lang="en-US" sz="2000" dirty="0" smtClean="0"/>
              <a:t>activity. </a:t>
            </a:r>
          </a:p>
          <a:p>
            <a:pPr marL="0" indent="0" algn="just">
              <a:spcBef>
                <a:spcPts val="0"/>
              </a:spcBef>
              <a:buNone/>
            </a:pPr>
            <a:endParaRPr lang="en-US" sz="2000" dirty="0"/>
          </a:p>
          <a:p>
            <a:pPr marL="0" indent="0" algn="just">
              <a:spcBef>
                <a:spcPts val="0"/>
              </a:spcBef>
              <a:buNone/>
            </a:pPr>
            <a:r>
              <a:rPr lang="en-US" sz="2000" dirty="0" smtClean="0"/>
              <a:t>The Board found that Triple </a:t>
            </a:r>
            <a:r>
              <a:rPr lang="en-US" sz="2000" dirty="0"/>
              <a:t>Play Sports Bar and Grille unlawfully fired two workers over a Facebook discussion panning the bar's tax withholding calculations.</a:t>
            </a:r>
          </a:p>
          <a:p>
            <a:pPr marL="0" indent="0" algn="just">
              <a:spcBef>
                <a:spcPts val="0"/>
              </a:spcBef>
              <a:buNone/>
            </a:pPr>
            <a:endParaRPr lang="en-US" sz="2000" dirty="0"/>
          </a:p>
          <a:p>
            <a:pPr marL="0" indent="0" algn="just">
              <a:spcBef>
                <a:spcPts val="0"/>
              </a:spcBef>
              <a:buNone/>
            </a:pPr>
            <a:r>
              <a:rPr lang="en-US" sz="2000" dirty="0"/>
              <a:t>T</a:t>
            </a:r>
            <a:r>
              <a:rPr lang="en-US" sz="2000" dirty="0" smtClean="0"/>
              <a:t>he </a:t>
            </a:r>
            <a:r>
              <a:rPr lang="en-US" sz="2000" dirty="0"/>
              <a:t>NLRB </a:t>
            </a:r>
            <a:r>
              <a:rPr lang="en-US" sz="2000" dirty="0" smtClean="0"/>
              <a:t>honed </a:t>
            </a:r>
            <a:r>
              <a:rPr lang="en-US" sz="2000" dirty="0"/>
              <a:t>in on a comment by </a:t>
            </a:r>
            <a:r>
              <a:rPr lang="en-US" sz="2000" dirty="0" smtClean="0"/>
              <a:t>one employee that he “</a:t>
            </a:r>
            <a:r>
              <a:rPr lang="en-US" sz="2000" dirty="0"/>
              <a:t>liked” a status update from </a:t>
            </a:r>
            <a:r>
              <a:rPr lang="en-US" sz="2000" dirty="0" smtClean="0"/>
              <a:t>another former </a:t>
            </a:r>
            <a:r>
              <a:rPr lang="en-US" sz="2000" dirty="0"/>
              <a:t>Triple Play employee </a:t>
            </a:r>
            <a:r>
              <a:rPr lang="en-US" sz="2000" dirty="0" smtClean="0"/>
              <a:t>that </a:t>
            </a:r>
            <a:r>
              <a:rPr lang="en-US" sz="2000" dirty="0"/>
              <a:t>said Triple Play's owners “couldn't even do the tax paperwork </a:t>
            </a:r>
            <a:r>
              <a:rPr lang="en-US" sz="2000" dirty="0" smtClean="0"/>
              <a:t>correctly.” </a:t>
            </a:r>
          </a:p>
          <a:p>
            <a:pPr marL="0" indent="0" algn="just">
              <a:spcBef>
                <a:spcPts val="0"/>
              </a:spcBef>
              <a:buNone/>
            </a:pPr>
            <a:endParaRPr lang="en-US" sz="2000" dirty="0"/>
          </a:p>
          <a:p>
            <a:pPr marL="0" indent="0" algn="just">
              <a:spcBef>
                <a:spcPts val="0"/>
              </a:spcBef>
              <a:buNone/>
            </a:pPr>
            <a:r>
              <a:rPr lang="en-US" sz="2000" dirty="0" smtClean="0"/>
              <a:t>The Board found that the current employee had effectively endorsed the former employee’s comment and that such activity was protected.</a:t>
            </a:r>
            <a:endParaRPr lang="en-US" sz="2000" dirty="0"/>
          </a:p>
          <a:p>
            <a:pPr marL="0" indent="0">
              <a:buNone/>
            </a:pPr>
            <a:endParaRPr lang="en-US" dirty="0"/>
          </a:p>
        </p:txBody>
      </p:sp>
    </p:spTree>
    <p:extLst>
      <p:ext uri="{BB962C8B-B14F-4D97-AF65-F5344CB8AC3E}">
        <p14:creationId xmlns:p14="http://schemas.microsoft.com/office/powerpoint/2010/main" val="735802641"/>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260350"/>
            <a:ext cx="7772400" cy="685800"/>
          </a:xfrm>
        </p:spPr>
        <p:txBody>
          <a:bodyPr/>
          <a:lstStyle/>
          <a:p>
            <a:pPr algn="ctr"/>
            <a:r>
              <a:rPr lang="en-US" dirty="0" smtClean="0"/>
              <a:t>NLRB – Compliance</a:t>
            </a:r>
            <a:endParaRPr lang="en-US" i="1" dirty="0" smtClean="0"/>
          </a:p>
        </p:txBody>
      </p:sp>
      <p:sp>
        <p:nvSpPr>
          <p:cNvPr id="24579" name="Rectangle 3"/>
          <p:cNvSpPr>
            <a:spLocks noGrp="1" noChangeArrowheads="1"/>
          </p:cNvSpPr>
          <p:nvPr>
            <p:ph type="body" idx="1"/>
          </p:nvPr>
        </p:nvSpPr>
        <p:spPr>
          <a:xfrm>
            <a:off x="1371600" y="1524000"/>
            <a:ext cx="6946900" cy="4691063"/>
          </a:xfrm>
        </p:spPr>
        <p:txBody>
          <a:bodyPr/>
          <a:lstStyle/>
          <a:p>
            <a:r>
              <a:rPr lang="en-US" sz="2400" dirty="0" smtClean="0"/>
              <a:t>Employers should review the following policies:</a:t>
            </a:r>
          </a:p>
          <a:p>
            <a:pPr lvl="1" eaLnBrk="1" hangingPunct="1">
              <a:lnSpc>
                <a:spcPct val="80000"/>
              </a:lnSpc>
              <a:buFont typeface="Wingdings" panose="05000000000000000000" pitchFamily="2" charset="2"/>
              <a:buChar char="§"/>
            </a:pPr>
            <a:r>
              <a:rPr lang="en-US" dirty="0"/>
              <a:t>No solicitation/no </a:t>
            </a:r>
            <a:r>
              <a:rPr lang="en-US" dirty="0" smtClean="0"/>
              <a:t>distribution;</a:t>
            </a:r>
            <a:endParaRPr lang="en-US" dirty="0"/>
          </a:p>
          <a:p>
            <a:pPr lvl="1" eaLnBrk="1" hangingPunct="1">
              <a:lnSpc>
                <a:spcPct val="80000"/>
              </a:lnSpc>
              <a:buFont typeface="Wingdings" panose="05000000000000000000" pitchFamily="2" charset="2"/>
              <a:buChar char="§"/>
            </a:pPr>
            <a:r>
              <a:rPr lang="en-US" dirty="0"/>
              <a:t>Off-duty </a:t>
            </a:r>
            <a:r>
              <a:rPr lang="en-US" dirty="0" smtClean="0"/>
              <a:t>access;</a:t>
            </a:r>
            <a:endParaRPr lang="en-US" dirty="0"/>
          </a:p>
          <a:p>
            <a:pPr lvl="1" eaLnBrk="1" hangingPunct="1">
              <a:lnSpc>
                <a:spcPct val="80000"/>
              </a:lnSpc>
              <a:buFont typeface="Wingdings" panose="05000000000000000000" pitchFamily="2" charset="2"/>
              <a:buChar char="§"/>
            </a:pPr>
            <a:r>
              <a:rPr lang="en-US" dirty="0"/>
              <a:t>Surveillance </a:t>
            </a:r>
            <a:r>
              <a:rPr lang="en-US" dirty="0" smtClean="0"/>
              <a:t>cameras;</a:t>
            </a:r>
            <a:endParaRPr lang="en-US" dirty="0"/>
          </a:p>
          <a:p>
            <a:pPr lvl="1" eaLnBrk="1" hangingPunct="1">
              <a:lnSpc>
                <a:spcPct val="80000"/>
              </a:lnSpc>
              <a:buFont typeface="Wingdings" panose="05000000000000000000" pitchFamily="2" charset="2"/>
              <a:buChar char="§"/>
            </a:pPr>
            <a:r>
              <a:rPr lang="en-US" dirty="0"/>
              <a:t>Bulletin board </a:t>
            </a:r>
            <a:r>
              <a:rPr lang="en-US" dirty="0" smtClean="0"/>
              <a:t>policy;</a:t>
            </a:r>
            <a:endParaRPr lang="en-US" dirty="0"/>
          </a:p>
          <a:p>
            <a:pPr lvl="1" eaLnBrk="1" hangingPunct="1">
              <a:lnSpc>
                <a:spcPct val="80000"/>
              </a:lnSpc>
              <a:buFont typeface="Wingdings" panose="05000000000000000000" pitchFamily="2" charset="2"/>
              <a:buChar char="§"/>
            </a:pPr>
            <a:r>
              <a:rPr lang="en-US" dirty="0"/>
              <a:t>Electronic communication/technology </a:t>
            </a:r>
            <a:r>
              <a:rPr lang="en-US" dirty="0" smtClean="0"/>
              <a:t>policy;</a:t>
            </a:r>
            <a:endParaRPr lang="en-US" dirty="0"/>
          </a:p>
          <a:p>
            <a:pPr lvl="1" eaLnBrk="1" hangingPunct="1">
              <a:lnSpc>
                <a:spcPct val="80000"/>
              </a:lnSpc>
              <a:buFont typeface="Wingdings" panose="05000000000000000000" pitchFamily="2" charset="2"/>
              <a:buChar char="§"/>
            </a:pPr>
            <a:r>
              <a:rPr lang="en-US" dirty="0"/>
              <a:t>Orientation </a:t>
            </a:r>
            <a:r>
              <a:rPr lang="en-US" dirty="0" smtClean="0"/>
              <a:t>statement;</a:t>
            </a:r>
            <a:endParaRPr lang="en-US" dirty="0"/>
          </a:p>
          <a:p>
            <a:pPr lvl="1" eaLnBrk="1" hangingPunct="1">
              <a:lnSpc>
                <a:spcPct val="80000"/>
              </a:lnSpc>
              <a:buFont typeface="Wingdings" panose="05000000000000000000" pitchFamily="2" charset="2"/>
              <a:buChar char="§"/>
            </a:pPr>
            <a:r>
              <a:rPr lang="en-US" dirty="0"/>
              <a:t>Statement on </a:t>
            </a:r>
            <a:r>
              <a:rPr lang="en-US" dirty="0" smtClean="0"/>
              <a:t>unions;</a:t>
            </a:r>
            <a:endParaRPr lang="en-US" dirty="0"/>
          </a:p>
          <a:p>
            <a:pPr lvl="1" eaLnBrk="1" hangingPunct="1">
              <a:lnSpc>
                <a:spcPct val="80000"/>
              </a:lnSpc>
              <a:buFont typeface="Wingdings" panose="05000000000000000000" pitchFamily="2" charset="2"/>
              <a:buChar char="§"/>
            </a:pPr>
            <a:r>
              <a:rPr lang="en-US" dirty="0"/>
              <a:t>Dress code/uniform </a:t>
            </a:r>
            <a:r>
              <a:rPr lang="en-US" dirty="0" smtClean="0"/>
              <a:t>policy;</a:t>
            </a:r>
            <a:endParaRPr lang="en-US" dirty="0"/>
          </a:p>
          <a:p>
            <a:pPr lvl="2" eaLnBrk="1" hangingPunct="1">
              <a:lnSpc>
                <a:spcPct val="80000"/>
              </a:lnSpc>
              <a:buFont typeface="Wingdings" panose="05000000000000000000" pitchFamily="2" charset="2"/>
              <a:buChar char="§"/>
            </a:pPr>
            <a:r>
              <a:rPr lang="en-US" dirty="0"/>
              <a:t>Lanyards, buttons, hats, etc</a:t>
            </a:r>
            <a:r>
              <a:rPr lang="en-US" dirty="0" smtClean="0"/>
              <a:t>.;</a:t>
            </a:r>
            <a:endParaRPr lang="en-US" dirty="0"/>
          </a:p>
          <a:p>
            <a:pPr lvl="1" eaLnBrk="1" hangingPunct="1">
              <a:lnSpc>
                <a:spcPct val="80000"/>
              </a:lnSpc>
              <a:buFont typeface="Wingdings" panose="05000000000000000000" pitchFamily="2" charset="2"/>
              <a:buChar char="§"/>
            </a:pPr>
            <a:r>
              <a:rPr lang="en-US" dirty="0"/>
              <a:t>Visitor security </a:t>
            </a:r>
            <a:r>
              <a:rPr lang="en-US" dirty="0" smtClean="0"/>
              <a:t>policy;</a:t>
            </a:r>
            <a:endParaRPr lang="en-US" dirty="0"/>
          </a:p>
          <a:p>
            <a:pPr lvl="1" eaLnBrk="1" hangingPunct="1">
              <a:lnSpc>
                <a:spcPct val="80000"/>
              </a:lnSpc>
              <a:buFont typeface="Wingdings" panose="05000000000000000000" pitchFamily="2" charset="2"/>
              <a:buChar char="§"/>
            </a:pPr>
            <a:r>
              <a:rPr lang="en-US" dirty="0"/>
              <a:t>Social media </a:t>
            </a:r>
            <a:r>
              <a:rPr lang="en-US" dirty="0" smtClean="0"/>
              <a:t>policy;</a:t>
            </a:r>
            <a:endParaRPr lang="en-US" dirty="0"/>
          </a:p>
          <a:p>
            <a:pPr lvl="1" eaLnBrk="1" hangingPunct="1">
              <a:lnSpc>
                <a:spcPct val="80000"/>
              </a:lnSpc>
              <a:buFont typeface="Wingdings" panose="05000000000000000000" pitchFamily="2" charset="2"/>
              <a:buChar char="§"/>
            </a:pPr>
            <a:r>
              <a:rPr lang="en-US" dirty="0"/>
              <a:t>At will </a:t>
            </a:r>
            <a:r>
              <a:rPr lang="en-US" dirty="0" smtClean="0"/>
              <a:t>statement.</a:t>
            </a:r>
            <a:endParaRPr lang="en-US" dirty="0"/>
          </a:p>
          <a:p>
            <a:pPr marL="0" indent="0">
              <a:buNone/>
            </a:pPr>
            <a:endParaRPr lang="en-US" sz="2400" dirty="0"/>
          </a:p>
          <a:p>
            <a:pPr marL="0" indent="0">
              <a:buNone/>
            </a:pPr>
            <a:endParaRPr lang="en-US" sz="2400" dirty="0"/>
          </a:p>
          <a:p>
            <a:pPr marL="0" indent="0">
              <a:buNone/>
            </a:pPr>
            <a:r>
              <a:rPr lang="en-US" sz="2400" dirty="0" smtClean="0"/>
              <a:t> </a:t>
            </a:r>
            <a:endParaRPr lang="en-US" sz="2400" dirty="0"/>
          </a:p>
        </p:txBody>
      </p:sp>
    </p:spTree>
    <p:extLst>
      <p:ext uri="{BB962C8B-B14F-4D97-AF65-F5344CB8AC3E}">
        <p14:creationId xmlns:p14="http://schemas.microsoft.com/office/powerpoint/2010/main" val="328933250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Pier Sixty LLC, case numbers 02-CA-068612 and 2-CA-070797, at the National Labor Relations </a:t>
            </a:r>
            <a:r>
              <a:rPr lang="en-US" sz="2000" dirty="0" smtClean="0"/>
              <a:t>Board</a:t>
            </a:r>
            <a:r>
              <a:rPr lang="en-US" sz="2000" dirty="0"/>
              <a:t/>
            </a:r>
            <a:br>
              <a:rPr lang="en-US" sz="2000" dirty="0"/>
            </a:br>
            <a:endParaRPr lang="en-US" sz="2000" dirty="0"/>
          </a:p>
        </p:txBody>
      </p:sp>
      <p:sp>
        <p:nvSpPr>
          <p:cNvPr id="3" name="Content Placeholder 2"/>
          <p:cNvSpPr>
            <a:spLocks noGrp="1"/>
          </p:cNvSpPr>
          <p:nvPr>
            <p:ph idx="1"/>
          </p:nvPr>
        </p:nvSpPr>
        <p:spPr>
          <a:xfrm>
            <a:off x="1524000" y="990600"/>
            <a:ext cx="7467600" cy="5715000"/>
          </a:xfrm>
        </p:spPr>
        <p:txBody>
          <a:bodyPr/>
          <a:lstStyle/>
          <a:p>
            <a:pPr>
              <a:spcBef>
                <a:spcPts val="600"/>
              </a:spcBef>
            </a:pPr>
            <a:r>
              <a:rPr lang="en-US" sz="1700" dirty="0"/>
              <a:t>A catering company violated </a:t>
            </a:r>
            <a:r>
              <a:rPr lang="en-US" sz="1700" dirty="0" smtClean="0"/>
              <a:t>federal labor </a:t>
            </a:r>
            <a:r>
              <a:rPr lang="en-US" sz="1700" dirty="0"/>
              <a:t>law when it fired a server who called a manager a "nasty </a:t>
            </a:r>
            <a:r>
              <a:rPr lang="en-US" sz="1700" dirty="0" smtClean="0"/>
              <a:t>m-----  f-----" </a:t>
            </a:r>
            <a:r>
              <a:rPr lang="en-US" sz="1700" dirty="0"/>
              <a:t>on Facebook </a:t>
            </a:r>
            <a:r>
              <a:rPr lang="en-US" sz="1700" dirty="0" smtClean="0"/>
              <a:t>two </a:t>
            </a:r>
            <a:r>
              <a:rPr lang="en-US" sz="1700" dirty="0"/>
              <a:t>days before a union </a:t>
            </a:r>
            <a:r>
              <a:rPr lang="en-US" sz="1700" dirty="0" smtClean="0"/>
              <a:t>election</a:t>
            </a:r>
            <a:endParaRPr lang="en-US" sz="1700" dirty="0"/>
          </a:p>
          <a:p>
            <a:pPr>
              <a:spcBef>
                <a:spcPts val="600"/>
              </a:spcBef>
            </a:pPr>
            <a:r>
              <a:rPr lang="en-US" sz="1700" dirty="0" smtClean="0"/>
              <a:t>Veteran </a:t>
            </a:r>
            <a:r>
              <a:rPr lang="en-US" sz="1700" dirty="0"/>
              <a:t>employee Perez, unhappy with what he saw as disrespectful treatment of servers by Assistant Director of Banquets Robert </a:t>
            </a:r>
            <a:r>
              <a:rPr lang="en-US" sz="1700" dirty="0" err="1"/>
              <a:t>McSweeney</a:t>
            </a:r>
            <a:r>
              <a:rPr lang="en-US" sz="1700" dirty="0"/>
              <a:t>, stepped outside to take a break from a catering event on Oct. 25, 2011, and used his phone to post a message on his personal Facebook page that took aim at </a:t>
            </a:r>
            <a:r>
              <a:rPr lang="en-US" sz="1700" dirty="0" err="1"/>
              <a:t>McSweeney</a:t>
            </a:r>
            <a:r>
              <a:rPr lang="en-US" sz="1700" dirty="0"/>
              <a:t> and McSweeney's family.</a:t>
            </a:r>
          </a:p>
          <a:p>
            <a:pPr>
              <a:spcBef>
                <a:spcPts val="600"/>
              </a:spcBef>
            </a:pPr>
            <a:r>
              <a:rPr lang="en-US" sz="1700" dirty="0"/>
              <a:t>The message called </a:t>
            </a:r>
            <a:r>
              <a:rPr lang="en-US" sz="1700" dirty="0" err="1"/>
              <a:t>McSweeney</a:t>
            </a:r>
            <a:r>
              <a:rPr lang="en-US" sz="1700" dirty="0"/>
              <a:t> a "NASTY </a:t>
            </a:r>
            <a:r>
              <a:rPr lang="en-US" sz="1700" dirty="0" smtClean="0"/>
              <a:t>M------- F--------" </a:t>
            </a:r>
            <a:r>
              <a:rPr lang="en-US" sz="1700" dirty="0"/>
              <a:t>and a "LOSER" and said "</a:t>
            </a:r>
            <a:r>
              <a:rPr lang="en-US" sz="1700" dirty="0" smtClean="0"/>
              <a:t>F--- </a:t>
            </a:r>
            <a:r>
              <a:rPr lang="en-US" sz="1700" dirty="0"/>
              <a:t>his mother and his entire </a:t>
            </a:r>
            <a:r>
              <a:rPr lang="en-US" sz="1700" dirty="0" smtClean="0"/>
              <a:t>f----- </a:t>
            </a:r>
            <a:r>
              <a:rPr lang="en-US" sz="1700" dirty="0"/>
              <a:t>family," wrapping up with "Vote YES for the </a:t>
            </a:r>
            <a:r>
              <a:rPr lang="en-US" sz="1700" dirty="0" smtClean="0"/>
              <a:t>UNION"</a:t>
            </a:r>
            <a:endParaRPr lang="en-US" sz="1700" dirty="0"/>
          </a:p>
          <a:p>
            <a:pPr>
              <a:spcBef>
                <a:spcPts val="600"/>
              </a:spcBef>
            </a:pPr>
            <a:r>
              <a:rPr lang="en-US" sz="1700" dirty="0"/>
              <a:t>The Facebook message came after </a:t>
            </a:r>
            <a:r>
              <a:rPr lang="en-US" sz="1700" dirty="0" err="1"/>
              <a:t>McSweeney</a:t>
            </a:r>
            <a:r>
              <a:rPr lang="en-US" sz="1700" dirty="0"/>
              <a:t> told servers at a fundraising event in a "loud voice" to "Turn your head that way and stop chitchatting" and in a "raised, harsh tone" to "Spread out, move, </a:t>
            </a:r>
            <a:r>
              <a:rPr lang="en-US" sz="1700" dirty="0" smtClean="0"/>
              <a:t>move"</a:t>
            </a:r>
            <a:endParaRPr lang="en-US" sz="1700" dirty="0"/>
          </a:p>
          <a:p>
            <a:pPr>
              <a:spcBef>
                <a:spcPts val="600"/>
              </a:spcBef>
            </a:pPr>
            <a:r>
              <a:rPr lang="en-US" sz="1700" dirty="0" smtClean="0"/>
              <a:t>"</a:t>
            </a:r>
            <a:r>
              <a:rPr lang="en-US" sz="1700" dirty="0"/>
              <a:t>We agree with the judge that Perez' Facebook comments, directed at McSweeney's asserted mistreatment of employees, and seeking redress through the upcoming union election, constituted protected, concerted activity and union activity," the opinion said</a:t>
            </a:r>
            <a:r>
              <a:rPr lang="en-US" sz="1800" dirty="0"/>
              <a:t>.</a:t>
            </a:r>
          </a:p>
          <a:p>
            <a:pPr marL="0" indent="0">
              <a:buNone/>
            </a:pPr>
            <a:endParaRPr lang="en-US" sz="800" dirty="0"/>
          </a:p>
        </p:txBody>
      </p:sp>
    </p:spTree>
    <p:extLst>
      <p:ext uri="{BB962C8B-B14F-4D97-AF65-F5344CB8AC3E}">
        <p14:creationId xmlns:p14="http://schemas.microsoft.com/office/powerpoint/2010/main" val="1218128131"/>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waste.com/products/osha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436" y="289464"/>
            <a:ext cx="5498764" cy="158853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r. Miche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6530" y="2264285"/>
            <a:ext cx="3730576" cy="2713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72436" y="5104985"/>
            <a:ext cx="5498764" cy="1200329"/>
          </a:xfrm>
          <a:prstGeom prst="rect">
            <a:avLst/>
          </a:prstGeom>
          <a:noFill/>
        </p:spPr>
        <p:txBody>
          <a:bodyPr wrap="square" rtlCol="0">
            <a:spAutoFit/>
          </a:bodyPr>
          <a:lstStyle/>
          <a:p>
            <a:pPr algn="ctr" fontAlgn="base">
              <a:spcBef>
                <a:spcPct val="0"/>
              </a:spcBef>
              <a:spcAft>
                <a:spcPct val="0"/>
              </a:spcAft>
            </a:pPr>
            <a:r>
              <a:rPr kumimoji="1" lang="en-US" sz="2400" b="1" dirty="0">
                <a:solidFill>
                  <a:srgbClr val="2960C3"/>
                </a:solidFill>
              </a:rPr>
              <a:t>Assistant Secretary, </a:t>
            </a:r>
          </a:p>
          <a:p>
            <a:pPr algn="ctr" fontAlgn="base">
              <a:spcBef>
                <a:spcPct val="0"/>
              </a:spcBef>
              <a:spcAft>
                <a:spcPct val="0"/>
              </a:spcAft>
            </a:pPr>
            <a:r>
              <a:rPr kumimoji="1" lang="en-US" sz="2400" b="1" dirty="0">
                <a:solidFill>
                  <a:srgbClr val="2960C3"/>
                </a:solidFill>
              </a:rPr>
              <a:t>Dr. David Michaels </a:t>
            </a:r>
            <a:endParaRPr kumimoji="1" lang="en-US" sz="2400" dirty="0">
              <a:solidFill>
                <a:srgbClr val="2960C3"/>
              </a:solidFill>
            </a:endParaRPr>
          </a:p>
          <a:p>
            <a:pPr algn="ctr" fontAlgn="base">
              <a:spcBef>
                <a:spcPct val="0"/>
              </a:spcBef>
              <a:spcAft>
                <a:spcPct val="0"/>
              </a:spcAft>
            </a:pPr>
            <a:endParaRPr kumimoji="1" lang="en-US" sz="2400" dirty="0">
              <a:solidFill>
                <a:srgbClr val="FFFFFF"/>
              </a:solidFill>
            </a:endParaRPr>
          </a:p>
        </p:txBody>
      </p:sp>
    </p:spTree>
    <p:extLst>
      <p:ext uri="{BB962C8B-B14F-4D97-AF65-F5344CB8AC3E}">
        <p14:creationId xmlns:p14="http://schemas.microsoft.com/office/powerpoint/2010/main" val="2481211476"/>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1581150" y="254000"/>
            <a:ext cx="7562850" cy="1117600"/>
          </a:xfrm>
        </p:spPr>
        <p:txBody>
          <a:bodyPr/>
          <a:lstStyle/>
          <a:p>
            <a:pPr algn="ctr"/>
            <a:r>
              <a:rPr lang="en-US" dirty="0" smtClean="0"/>
              <a:t>Occupational Safety And </a:t>
            </a:r>
            <a:br>
              <a:rPr lang="en-US" dirty="0" smtClean="0"/>
            </a:br>
            <a:r>
              <a:rPr lang="en-US" dirty="0" smtClean="0"/>
              <a:t>Health Administration (DOL)</a:t>
            </a:r>
          </a:p>
        </p:txBody>
      </p:sp>
      <p:sp>
        <p:nvSpPr>
          <p:cNvPr id="6" name="Content Placeholder 2"/>
          <p:cNvSpPr>
            <a:spLocks noGrp="1"/>
          </p:cNvSpPr>
          <p:nvPr/>
        </p:nvSpPr>
        <p:spPr bwMode="auto">
          <a:xfrm>
            <a:off x="1498979" y="1591942"/>
            <a:ext cx="74676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00050" indent="-400050" algn="l" rtl="0" eaLnBrk="0" fontAlgn="base" hangingPunct="0">
              <a:lnSpc>
                <a:spcPct val="105000"/>
              </a:lnSpc>
              <a:spcBef>
                <a:spcPct val="10000"/>
              </a:spcBef>
              <a:spcAft>
                <a:spcPct val="0"/>
              </a:spcAft>
              <a:buSzPct val="160000"/>
              <a:buChar char="•"/>
              <a:defRPr sz="2800">
                <a:solidFill>
                  <a:schemeClr val="tx1"/>
                </a:solidFill>
                <a:latin typeface="+mn-lt"/>
                <a:ea typeface="+mn-ea"/>
                <a:cs typeface="+mn-cs"/>
              </a:defRPr>
            </a:lvl1pPr>
            <a:lvl2pPr marL="800100" indent="-285750" algn="l" rtl="0" eaLnBrk="0" fontAlgn="base" hangingPunct="0">
              <a:lnSpc>
                <a:spcPct val="105000"/>
              </a:lnSpc>
              <a:spcBef>
                <a:spcPct val="10000"/>
              </a:spcBef>
              <a:spcAft>
                <a:spcPct val="0"/>
              </a:spcAft>
              <a:buChar char="–"/>
              <a:defRPr sz="2400">
                <a:solidFill>
                  <a:schemeClr val="tx1"/>
                </a:solidFill>
                <a:latin typeface="+mn-lt"/>
              </a:defRPr>
            </a:lvl2pPr>
            <a:lvl3pPr marL="1200150" indent="-228600" algn="l" rtl="0" eaLnBrk="0" fontAlgn="base" hangingPunct="0">
              <a:lnSpc>
                <a:spcPct val="105000"/>
              </a:lnSpc>
              <a:spcBef>
                <a:spcPct val="10000"/>
              </a:spcBef>
              <a:spcAft>
                <a:spcPct val="0"/>
              </a:spcAft>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Wingdings" panose="05000000000000000000" pitchFamily="2" charset="2"/>
              <a:buChar char="§"/>
              <a:defRPr/>
            </a:pPr>
            <a:r>
              <a:rPr kumimoji="1" lang="en-US" dirty="0" smtClean="0">
                <a:solidFill>
                  <a:srgbClr val="000000"/>
                </a:solidFill>
              </a:rPr>
              <a:t>Has embraced “regulation by shaming” as an effective means of enforcement:</a:t>
            </a:r>
            <a:endParaRPr kumimoji="1" lang="en-US" dirty="0">
              <a:solidFill>
                <a:srgbClr val="000000"/>
              </a:solidFill>
            </a:endParaRPr>
          </a:p>
          <a:p>
            <a:pPr lvl="1" eaLnBrk="1" hangingPunct="1">
              <a:buFont typeface="Wingdings" panose="05000000000000000000" pitchFamily="2" charset="2"/>
              <a:buChar char="§"/>
              <a:defRPr/>
            </a:pPr>
            <a:r>
              <a:rPr kumimoji="1" lang="en-US" dirty="0" smtClean="0">
                <a:solidFill>
                  <a:srgbClr val="000000"/>
                </a:solidFill>
              </a:rPr>
              <a:t>Severe Violator Enforcement Program (“SVEP”)</a:t>
            </a:r>
          </a:p>
          <a:p>
            <a:pPr lvl="1" eaLnBrk="1" hangingPunct="1">
              <a:buFont typeface="Wingdings" panose="05000000000000000000" pitchFamily="2" charset="2"/>
              <a:buChar char="§"/>
              <a:defRPr/>
            </a:pPr>
            <a:r>
              <a:rPr kumimoji="1" lang="en-US" dirty="0" smtClean="0">
                <a:solidFill>
                  <a:srgbClr val="000000"/>
                </a:solidFill>
              </a:rPr>
              <a:t>Derogatory press releases utilized</a:t>
            </a:r>
          </a:p>
          <a:p>
            <a:pPr eaLnBrk="1" hangingPunct="1">
              <a:buFont typeface="Wingdings" panose="05000000000000000000" pitchFamily="2" charset="2"/>
              <a:buChar char="§"/>
              <a:defRPr/>
            </a:pPr>
            <a:r>
              <a:rPr kumimoji="1" lang="en-US" dirty="0" smtClean="0">
                <a:solidFill>
                  <a:srgbClr val="000000"/>
                </a:solidFill>
              </a:rPr>
              <a:t>Assistant Secretary Michaels: “we will not hesitate to publicize the names of violators, especially when their actions place the safety and health of workers in danger.”</a:t>
            </a:r>
          </a:p>
          <a:p>
            <a:pPr eaLnBrk="1" hangingPunct="1">
              <a:buFont typeface="Wingdings" panose="05000000000000000000" pitchFamily="2" charset="2"/>
              <a:buChar char="§"/>
              <a:defRPr/>
            </a:pPr>
            <a:endParaRPr kumimoji="1" lang="en-US" dirty="0" smtClean="0">
              <a:solidFill>
                <a:srgbClr val="FFFFFF"/>
              </a:solidFill>
            </a:endParaRPr>
          </a:p>
        </p:txBody>
      </p:sp>
    </p:spTree>
    <p:extLst>
      <p:ext uri="{BB962C8B-B14F-4D97-AF65-F5344CB8AC3E}">
        <p14:creationId xmlns:p14="http://schemas.microsoft.com/office/powerpoint/2010/main" val="318024541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1581150" y="254000"/>
            <a:ext cx="7562850" cy="1117600"/>
          </a:xfrm>
        </p:spPr>
        <p:txBody>
          <a:bodyPr/>
          <a:lstStyle/>
          <a:p>
            <a:pPr algn="ctr"/>
            <a:r>
              <a:rPr lang="en-US" dirty="0" smtClean="0"/>
              <a:t>Retaliation: Proposed Rule</a:t>
            </a:r>
          </a:p>
        </p:txBody>
      </p:sp>
      <p:sp>
        <p:nvSpPr>
          <p:cNvPr id="6" name="Content Placeholder 2"/>
          <p:cNvSpPr>
            <a:spLocks noGrp="1"/>
          </p:cNvSpPr>
          <p:nvPr/>
        </p:nvSpPr>
        <p:spPr bwMode="auto">
          <a:xfrm>
            <a:off x="1498979" y="1337481"/>
            <a:ext cx="7467600" cy="485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00050" indent="-400050" algn="l" rtl="0" eaLnBrk="0" fontAlgn="base" hangingPunct="0">
              <a:lnSpc>
                <a:spcPct val="105000"/>
              </a:lnSpc>
              <a:spcBef>
                <a:spcPct val="10000"/>
              </a:spcBef>
              <a:spcAft>
                <a:spcPct val="0"/>
              </a:spcAft>
              <a:buSzPct val="160000"/>
              <a:buChar char="•"/>
              <a:defRPr sz="2800">
                <a:solidFill>
                  <a:schemeClr val="tx1"/>
                </a:solidFill>
                <a:latin typeface="+mn-lt"/>
                <a:ea typeface="+mn-ea"/>
                <a:cs typeface="+mn-cs"/>
              </a:defRPr>
            </a:lvl1pPr>
            <a:lvl2pPr marL="800100" indent="-285750" algn="l" rtl="0" eaLnBrk="0" fontAlgn="base" hangingPunct="0">
              <a:lnSpc>
                <a:spcPct val="105000"/>
              </a:lnSpc>
              <a:spcBef>
                <a:spcPct val="10000"/>
              </a:spcBef>
              <a:spcAft>
                <a:spcPct val="0"/>
              </a:spcAft>
              <a:buChar char="–"/>
              <a:defRPr sz="2400">
                <a:solidFill>
                  <a:schemeClr val="tx1"/>
                </a:solidFill>
                <a:latin typeface="+mn-lt"/>
              </a:defRPr>
            </a:lvl2pPr>
            <a:lvl3pPr marL="1200150" indent="-228600" algn="l" rtl="0" eaLnBrk="0" fontAlgn="base" hangingPunct="0">
              <a:lnSpc>
                <a:spcPct val="105000"/>
              </a:lnSpc>
              <a:spcBef>
                <a:spcPct val="10000"/>
              </a:spcBef>
              <a:spcAft>
                <a:spcPct val="0"/>
              </a:spcAft>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smtClean="0">
                <a:solidFill>
                  <a:srgbClr val="DADADA">
                    <a:lumMod val="10000"/>
                  </a:srgbClr>
                </a:solidFill>
              </a:rPr>
              <a:t>Under </a:t>
            </a:r>
            <a:r>
              <a:rPr lang="en-US" sz="2400" dirty="0">
                <a:solidFill>
                  <a:srgbClr val="DADADA">
                    <a:lumMod val="10000"/>
                  </a:srgbClr>
                </a:solidFill>
              </a:rPr>
              <a:t>the proposed retaliation provisions, if an employer retaliates against an employee for reporting an injury or illness or otherwise discourages an employee from reporting an injury or illness, OSHA will not have to wait for the employee to file a whistleblower complaint alleging a violation of section 11(c). </a:t>
            </a:r>
            <a:endParaRPr lang="en-US" sz="2400" dirty="0" smtClean="0">
              <a:solidFill>
                <a:srgbClr val="DADADA">
                  <a:lumMod val="10000"/>
                </a:srgbClr>
              </a:solidFill>
            </a:endParaRPr>
          </a:p>
          <a:p>
            <a:r>
              <a:rPr lang="en-US" sz="2400" dirty="0" smtClean="0">
                <a:solidFill>
                  <a:srgbClr val="DADADA">
                    <a:lumMod val="10000"/>
                  </a:srgbClr>
                </a:solidFill>
              </a:rPr>
              <a:t>Instead</a:t>
            </a:r>
            <a:r>
              <a:rPr lang="en-US" sz="2400" dirty="0">
                <a:solidFill>
                  <a:srgbClr val="DADADA">
                    <a:lumMod val="10000"/>
                  </a:srgbClr>
                </a:solidFill>
              </a:rPr>
              <a:t>, OSHA may initiate a recordkeeping inspection and issue citations for violations of the new anti-retaliation provisions in the recordkeeping regulation</a:t>
            </a:r>
            <a:r>
              <a:rPr lang="en-US" sz="2400" dirty="0" smtClean="0">
                <a:solidFill>
                  <a:srgbClr val="DADADA">
                    <a:lumMod val="10000"/>
                  </a:srgbClr>
                </a:solidFill>
              </a:rPr>
              <a:t>.</a:t>
            </a:r>
            <a:endParaRPr lang="en-US" sz="2400" dirty="0">
              <a:solidFill>
                <a:srgbClr val="DADADA">
                  <a:lumMod val="10000"/>
                </a:srgbClr>
              </a:solidFill>
            </a:endParaRPr>
          </a:p>
        </p:txBody>
      </p:sp>
    </p:spTree>
    <p:extLst>
      <p:ext uri="{BB962C8B-B14F-4D97-AF65-F5344CB8AC3E}">
        <p14:creationId xmlns:p14="http://schemas.microsoft.com/office/powerpoint/2010/main" val="158876530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d/db/Supreme_Court_US_2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514600"/>
            <a:ext cx="6112660" cy="36166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http://t3.gstatic.com/images?q=tbn:ANd9GcRqEraZktBbNiqIYpl_zcD0_837GUT38LlTyq-a8XnnRRw5MjHkIhDY4k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063" y="152400"/>
            <a:ext cx="1897738" cy="1897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74425852"/>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1531132" y="914399"/>
            <a:ext cx="7384268" cy="4552193"/>
          </a:xfrm>
        </p:spPr>
        <p:txBody>
          <a:bodyPr/>
          <a:lstStyle/>
          <a:p>
            <a:pPr marL="0" indent="0" algn="ctr">
              <a:buFont typeface="Wingdings" pitchFamily="2" charset="2"/>
              <a:buNone/>
            </a:pPr>
            <a:r>
              <a:rPr lang="en-US" sz="3600" b="1" i="1" dirty="0" smtClean="0">
                <a:latin typeface="+mj-lt"/>
              </a:rPr>
              <a:t>Young v. United Parcel Service</a:t>
            </a:r>
          </a:p>
          <a:p>
            <a:pPr marL="0" indent="0" algn="ctr">
              <a:buFont typeface="Wingdings" pitchFamily="2" charset="2"/>
              <a:buNone/>
            </a:pPr>
            <a:r>
              <a:rPr lang="en-US" sz="3600" b="1" dirty="0" smtClean="0">
                <a:latin typeface="+mj-lt"/>
              </a:rPr>
              <a:t>No. 12-1226</a:t>
            </a:r>
          </a:p>
          <a:p>
            <a:pPr marL="0" indent="0" algn="ctr">
              <a:buFont typeface="Wingdings" pitchFamily="2" charset="2"/>
              <a:buNone/>
            </a:pPr>
            <a:r>
              <a:rPr lang="en-US" sz="3600" b="1" dirty="0" smtClean="0">
                <a:latin typeface="+mj-lt"/>
              </a:rPr>
              <a:t>Decision Below:  707 F.3d 437 </a:t>
            </a:r>
          </a:p>
          <a:p>
            <a:pPr marL="0" indent="0" algn="ctr">
              <a:buFont typeface="Wingdings" pitchFamily="2" charset="2"/>
              <a:buNone/>
            </a:pPr>
            <a:r>
              <a:rPr lang="en-US" sz="3600" b="1" dirty="0" smtClean="0">
                <a:latin typeface="+mj-lt"/>
              </a:rPr>
              <a:t>(4th Cir. 2013)</a:t>
            </a:r>
          </a:p>
          <a:p>
            <a:pPr marL="0" indent="0" algn="ctr">
              <a:buFont typeface="Wingdings" pitchFamily="2" charset="2"/>
              <a:buNone/>
            </a:pPr>
            <a:r>
              <a:rPr lang="en-US" sz="3600" b="1" dirty="0" smtClean="0">
                <a:latin typeface="+mj-lt"/>
              </a:rPr>
              <a:t>Petition Filed:  April 8, 2013</a:t>
            </a:r>
          </a:p>
        </p:txBody>
      </p:sp>
    </p:spTree>
    <p:extLst>
      <p:ext uri="{BB962C8B-B14F-4D97-AF65-F5344CB8AC3E}">
        <p14:creationId xmlns:p14="http://schemas.microsoft.com/office/powerpoint/2010/main" val="1413598048"/>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04800"/>
            <a:ext cx="6765925" cy="5181600"/>
          </a:xfrm>
        </p:spPr>
        <p:txBody>
          <a:bodyPr>
            <a:normAutofit fontScale="62500" lnSpcReduction="20000"/>
          </a:bodyPr>
          <a:lstStyle/>
          <a:p>
            <a:pPr marL="0" indent="0" algn="ctr">
              <a:buFont typeface="Wingdings" pitchFamily="2" charset="2"/>
              <a:buNone/>
              <a:defRPr/>
            </a:pPr>
            <a:r>
              <a:rPr lang="en-US" sz="6500" b="1" dirty="0" smtClean="0">
                <a:latin typeface="+mj-lt"/>
              </a:rPr>
              <a:t>Question Presented: </a:t>
            </a:r>
          </a:p>
          <a:p>
            <a:pPr marL="0" indent="0" algn="ctr">
              <a:buFont typeface="Wingdings" pitchFamily="2" charset="2"/>
              <a:buNone/>
              <a:defRPr/>
            </a:pPr>
            <a:endParaRPr lang="en-US" sz="5100" b="1" dirty="0" smtClean="0"/>
          </a:p>
          <a:p>
            <a:pPr marL="0" indent="0" algn="ctr">
              <a:buFont typeface="Wingdings" pitchFamily="2" charset="2"/>
              <a:buNone/>
              <a:defRPr/>
            </a:pPr>
            <a:r>
              <a:rPr lang="en-US" sz="4700" dirty="0" smtClean="0"/>
              <a:t>Whether the federal Pregnancy </a:t>
            </a:r>
            <a:r>
              <a:rPr lang="en-US" sz="4700" dirty="0"/>
              <a:t>Discrimination Act, 42 U.S.C. § 2000e(k), requires an employer that provides work accommodations to </a:t>
            </a:r>
            <a:r>
              <a:rPr lang="en-US" sz="4700" u="sng" dirty="0"/>
              <a:t>nonpregnant</a:t>
            </a:r>
            <a:r>
              <a:rPr lang="en-US" sz="4700" dirty="0"/>
              <a:t> employees with work limitations to provide work accommodations to </a:t>
            </a:r>
            <a:r>
              <a:rPr lang="en-US" sz="4700" u="sng" dirty="0"/>
              <a:t>pregnant employees</a:t>
            </a:r>
            <a:r>
              <a:rPr lang="en-US" sz="4700" dirty="0"/>
              <a:t> who are “similar in their ability or inability to work.”</a:t>
            </a:r>
          </a:p>
          <a:p>
            <a:pPr marL="0" indent="0" algn="ctr">
              <a:buFont typeface="Wingdings" pitchFamily="2" charset="2"/>
              <a:buNone/>
              <a:defRPr/>
            </a:pPr>
            <a:endParaRPr lang="en-US" sz="3600" b="1" dirty="0"/>
          </a:p>
        </p:txBody>
      </p:sp>
    </p:spTree>
    <p:extLst>
      <p:ext uri="{BB962C8B-B14F-4D97-AF65-F5344CB8AC3E}">
        <p14:creationId xmlns:p14="http://schemas.microsoft.com/office/powerpoint/2010/main" val="3319801761"/>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Hillsborough County</a:t>
            </a:r>
            <a:endParaRPr lang="en-US" dirty="0"/>
          </a:p>
        </p:txBody>
      </p:sp>
      <p:sp>
        <p:nvSpPr>
          <p:cNvPr id="3" name="Content Placeholder 2"/>
          <p:cNvSpPr>
            <a:spLocks noGrp="1"/>
          </p:cNvSpPr>
          <p:nvPr>
            <p:ph idx="1"/>
          </p:nvPr>
        </p:nvSpPr>
        <p:spPr>
          <a:xfrm>
            <a:off x="1447800" y="1524000"/>
            <a:ext cx="7048500" cy="4094163"/>
          </a:xfrm>
        </p:spPr>
        <p:txBody>
          <a:bodyPr/>
          <a:lstStyle/>
          <a:p>
            <a:r>
              <a:rPr lang="en-US" sz="2400" dirty="0" smtClean="0"/>
              <a:t>Study by Florida International University ranked Hillsborough County first in state wage theft.</a:t>
            </a:r>
          </a:p>
          <a:p>
            <a:r>
              <a:rPr lang="en-US" sz="2400" dirty="0" smtClean="0"/>
              <a:t>Hillsborough </a:t>
            </a:r>
            <a:r>
              <a:rPr lang="en-US" sz="2400" dirty="0"/>
              <a:t>County Commissioner Kevin Beckner is working toward a county ordinance </a:t>
            </a:r>
            <a:r>
              <a:rPr lang="en-US" sz="2400" dirty="0" smtClean="0"/>
              <a:t>covering all private employers that </a:t>
            </a:r>
            <a:r>
              <a:rPr lang="en-US" sz="2400" dirty="0"/>
              <a:t>would set up a reporting, mediation and hearing process for wage theft victims.  </a:t>
            </a:r>
            <a:endParaRPr lang="en-US" sz="2400" dirty="0" smtClean="0"/>
          </a:p>
          <a:p>
            <a:r>
              <a:rPr lang="en-US" sz="2400" dirty="0" smtClean="0"/>
              <a:t>The proposal will be modeled after the Miami-Date County Ordinance, which has recovered $5.8 million since its enactment in 2010.</a:t>
            </a:r>
          </a:p>
        </p:txBody>
      </p:sp>
    </p:spTree>
    <p:extLst>
      <p:ext uri="{BB962C8B-B14F-4D97-AF65-F5344CB8AC3E}">
        <p14:creationId xmlns:p14="http://schemas.microsoft.com/office/powerpoint/2010/main" val="165587674"/>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371600" y="228600"/>
            <a:ext cx="7696200" cy="865188"/>
          </a:xfrm>
        </p:spPr>
        <p:txBody>
          <a:bodyPr/>
          <a:lstStyle/>
          <a:p>
            <a:pPr algn="ctr"/>
            <a:r>
              <a:rPr lang="en-US" sz="4000" b="1" dirty="0" smtClean="0"/>
              <a:t>Young v. UPS</a:t>
            </a:r>
          </a:p>
        </p:txBody>
      </p:sp>
      <p:sp>
        <p:nvSpPr>
          <p:cNvPr id="3" name="Content Placeholder 2"/>
          <p:cNvSpPr>
            <a:spLocks noGrp="1"/>
          </p:cNvSpPr>
          <p:nvPr>
            <p:ph idx="1"/>
          </p:nvPr>
        </p:nvSpPr>
        <p:spPr>
          <a:xfrm>
            <a:off x="1447800" y="1600200"/>
            <a:ext cx="6878637" cy="4375150"/>
          </a:xfrm>
        </p:spPr>
        <p:txBody>
          <a:bodyPr>
            <a:normAutofit/>
          </a:bodyPr>
          <a:lstStyle/>
          <a:p>
            <a:pPr marL="0" indent="0" algn="ctr">
              <a:buFont typeface="Wingdings" pitchFamily="2" charset="2"/>
              <a:buNone/>
              <a:defRPr/>
            </a:pPr>
            <a:r>
              <a:rPr lang="en-US" b="1" dirty="0" smtClean="0"/>
              <a:t>Facts</a:t>
            </a:r>
          </a:p>
          <a:p>
            <a:pPr>
              <a:defRPr/>
            </a:pPr>
            <a:r>
              <a:rPr lang="en-US" dirty="0"/>
              <a:t>Young started working for UPS in </a:t>
            </a:r>
            <a:r>
              <a:rPr lang="en-US" dirty="0" smtClean="0"/>
              <a:t>1999. Young </a:t>
            </a:r>
            <a:r>
              <a:rPr lang="en-US" dirty="0"/>
              <a:t>held a position as a part-time, early </a:t>
            </a:r>
            <a:r>
              <a:rPr lang="en-US" dirty="0" smtClean="0"/>
              <a:t>morning driver.</a:t>
            </a:r>
          </a:p>
          <a:p>
            <a:pPr>
              <a:defRPr/>
            </a:pPr>
            <a:r>
              <a:rPr lang="en-US" dirty="0" smtClean="0"/>
              <a:t>During her pregnancy, Young provided her </a:t>
            </a:r>
            <a:r>
              <a:rPr lang="en-US" dirty="0"/>
              <a:t>supervisor </a:t>
            </a:r>
            <a:r>
              <a:rPr lang="en-US" dirty="0" smtClean="0"/>
              <a:t>with a </a:t>
            </a:r>
            <a:r>
              <a:rPr lang="en-US" dirty="0"/>
              <a:t>note from </a:t>
            </a:r>
            <a:r>
              <a:rPr lang="en-US" dirty="0" smtClean="0"/>
              <a:t>her doctor indicating </a:t>
            </a:r>
            <a:r>
              <a:rPr lang="en-US" dirty="0"/>
              <a:t>that she should not lift more </a:t>
            </a:r>
            <a:r>
              <a:rPr lang="en-US" dirty="0" smtClean="0"/>
              <a:t>than twenty </a:t>
            </a:r>
            <a:r>
              <a:rPr lang="en-US" dirty="0"/>
              <a:t>pounds for the first twenty weeks of her </a:t>
            </a:r>
            <a:r>
              <a:rPr lang="en-US" dirty="0" smtClean="0"/>
              <a:t>pregnancy and </a:t>
            </a:r>
            <a:r>
              <a:rPr lang="en-US" dirty="0"/>
              <a:t>not more than ten pounds thereafter.</a:t>
            </a:r>
          </a:p>
        </p:txBody>
      </p:sp>
    </p:spTree>
    <p:extLst>
      <p:ext uri="{BB962C8B-B14F-4D97-AF65-F5344CB8AC3E}">
        <p14:creationId xmlns:p14="http://schemas.microsoft.com/office/powerpoint/2010/main" val="1564312598"/>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371600" y="304800"/>
            <a:ext cx="7772400" cy="914400"/>
          </a:xfrm>
        </p:spPr>
        <p:txBody>
          <a:bodyPr/>
          <a:lstStyle/>
          <a:p>
            <a:pPr algn="ctr"/>
            <a:r>
              <a:rPr lang="en-US" sz="4000" b="1" dirty="0" smtClean="0"/>
              <a:t>Young v. UPS</a:t>
            </a:r>
          </a:p>
        </p:txBody>
      </p:sp>
      <p:sp>
        <p:nvSpPr>
          <p:cNvPr id="46083" name="Content Placeholder 2"/>
          <p:cNvSpPr>
            <a:spLocks noGrp="1"/>
          </p:cNvSpPr>
          <p:nvPr>
            <p:ph idx="1"/>
          </p:nvPr>
        </p:nvSpPr>
        <p:spPr>
          <a:xfrm>
            <a:off x="1447800" y="1600200"/>
            <a:ext cx="7048500" cy="4094163"/>
          </a:xfrm>
        </p:spPr>
        <p:txBody>
          <a:bodyPr/>
          <a:lstStyle/>
          <a:p>
            <a:r>
              <a:rPr lang="en-US" dirty="0" smtClean="0"/>
              <a:t>Under UPS policy and the Union’s Collective Bargaining Agreement, a pregnant employee can continue working as long as she can perform the essential functions of her job, but is </a:t>
            </a:r>
            <a:r>
              <a:rPr lang="en-US" u="sng" dirty="0" smtClean="0"/>
              <a:t>ineligible</a:t>
            </a:r>
            <a:r>
              <a:rPr lang="en-US" dirty="0" smtClean="0"/>
              <a:t> for light duty work for any limitations arising solely as result of her pregnancy.  </a:t>
            </a:r>
            <a:r>
              <a:rPr lang="en-US" sz="3200" dirty="0" smtClean="0"/>
              <a:t/>
            </a:r>
            <a:br>
              <a:rPr lang="en-US" sz="3200" dirty="0" smtClean="0"/>
            </a:br>
            <a:endParaRPr lang="en-US" sz="3200" dirty="0" smtClean="0"/>
          </a:p>
        </p:txBody>
      </p:sp>
    </p:spTree>
    <p:extLst>
      <p:ext uri="{BB962C8B-B14F-4D97-AF65-F5344CB8AC3E}">
        <p14:creationId xmlns:p14="http://schemas.microsoft.com/office/powerpoint/2010/main" val="3743552319"/>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95401"/>
            <a:ext cx="7848600" cy="4370388"/>
          </a:xfrm>
        </p:spPr>
        <p:txBody>
          <a:bodyPr/>
          <a:lstStyle/>
          <a:p>
            <a:pPr marL="0" indent="0" algn="ctr">
              <a:buNone/>
            </a:pPr>
            <a:r>
              <a:rPr lang="en-US" sz="3200" b="1" i="1" dirty="0" smtClean="0"/>
              <a:t>Perez v. Mortgage Bankers Association</a:t>
            </a:r>
            <a:endParaRPr lang="en-US" sz="3200" b="1" i="1" dirty="0"/>
          </a:p>
          <a:p>
            <a:pPr marL="0" indent="0" algn="ctr">
              <a:buNone/>
            </a:pPr>
            <a:r>
              <a:rPr lang="en-US" sz="3200" b="1" dirty="0"/>
              <a:t>No. </a:t>
            </a:r>
            <a:r>
              <a:rPr lang="en-US" sz="3200" b="1" dirty="0" smtClean="0"/>
              <a:t>13-1041</a:t>
            </a:r>
            <a:endParaRPr lang="en-US" sz="3200" b="1" dirty="0"/>
          </a:p>
          <a:p>
            <a:pPr marL="0" indent="0" algn="ctr">
              <a:buNone/>
            </a:pPr>
            <a:r>
              <a:rPr lang="en-US" sz="3200" b="1" dirty="0" smtClean="0"/>
              <a:t>(</a:t>
            </a:r>
            <a:r>
              <a:rPr lang="en-US" sz="3200" b="1" dirty="0"/>
              <a:t>U.S.D.C. Dist. Of Columbia Circuit )</a:t>
            </a:r>
          </a:p>
          <a:p>
            <a:pPr marL="0" indent="0" algn="ctr">
              <a:buNone/>
            </a:pPr>
            <a:r>
              <a:rPr lang="en-US" sz="3200" b="1" dirty="0" smtClean="0"/>
              <a:t>Petition </a:t>
            </a:r>
            <a:r>
              <a:rPr lang="en-US" sz="3200" b="1" dirty="0"/>
              <a:t>Filed:  </a:t>
            </a:r>
            <a:r>
              <a:rPr lang="en-US" sz="3200" b="1" dirty="0" smtClean="0"/>
              <a:t>February 28, 2014</a:t>
            </a:r>
            <a:endParaRPr lang="en-US" sz="3200" b="1" dirty="0"/>
          </a:p>
          <a:p>
            <a:endParaRPr lang="en-US" sz="3200" dirty="0"/>
          </a:p>
        </p:txBody>
      </p:sp>
    </p:spTree>
    <p:extLst>
      <p:ext uri="{BB962C8B-B14F-4D97-AF65-F5344CB8AC3E}">
        <p14:creationId xmlns:p14="http://schemas.microsoft.com/office/powerpoint/2010/main" val="1049081578"/>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04800"/>
            <a:ext cx="6765925" cy="5181600"/>
          </a:xfrm>
        </p:spPr>
        <p:txBody>
          <a:bodyPr>
            <a:normAutofit fontScale="40000" lnSpcReduction="20000"/>
          </a:bodyPr>
          <a:lstStyle/>
          <a:p>
            <a:pPr marL="0" indent="0" algn="ctr">
              <a:buNone/>
              <a:defRPr/>
            </a:pPr>
            <a:r>
              <a:rPr lang="en-US" sz="8000" b="1" dirty="0" smtClean="0"/>
              <a:t>Holding</a:t>
            </a:r>
            <a:r>
              <a:rPr lang="en-US" sz="8000" b="1" dirty="0"/>
              <a:t>: </a:t>
            </a:r>
            <a:endParaRPr lang="en-US" sz="8000" b="1" dirty="0" smtClean="0"/>
          </a:p>
          <a:p>
            <a:pPr marL="0" indent="0">
              <a:buNone/>
              <a:defRPr/>
            </a:pPr>
            <a:r>
              <a:rPr lang="en-US" sz="5100" dirty="0" smtClean="0"/>
              <a:t>The </a:t>
            </a:r>
            <a:r>
              <a:rPr lang="en-US" sz="5100" dirty="0"/>
              <a:t>D.C. Circuit’s Paralyzed Veterans doctrine, which requires agencies to use the notice-and-comment process before it can significantly revise an interpretive rule, is contrary to the clear text of the Administrative Procedure Act’s rulemaking provisions and improperly imposes on agencies an obligation beyond the Act’s maximum procedural requirements.</a:t>
            </a:r>
          </a:p>
          <a:p>
            <a:pPr marL="0" indent="0" algn="ctr">
              <a:buNone/>
              <a:defRPr/>
            </a:pPr>
            <a:endParaRPr lang="en-US" sz="5100" b="1" dirty="0"/>
          </a:p>
          <a:p>
            <a:pPr marL="0" indent="0" algn="ctr">
              <a:buNone/>
              <a:defRPr/>
            </a:pPr>
            <a:r>
              <a:rPr lang="en-US" sz="8000" b="1" dirty="0"/>
              <a:t>Judgment: </a:t>
            </a:r>
            <a:endParaRPr lang="en-US" sz="8000" b="1" dirty="0" smtClean="0"/>
          </a:p>
          <a:p>
            <a:pPr marL="0" indent="0">
              <a:buNone/>
              <a:defRPr/>
            </a:pPr>
            <a:r>
              <a:rPr lang="en-US" sz="5100" dirty="0" smtClean="0"/>
              <a:t>Reversed</a:t>
            </a:r>
            <a:r>
              <a:rPr lang="en-US" sz="5100" dirty="0"/>
              <a:t>, 9-0, in an opinion by Justice Sotomayor on March 9, 2015. Justice Alito joined except for Part III–B, and filed an opinion concurring in part and concurring in the judgment. Justice Scalia and Justice Thomas filed opinions concurring in the judgment.</a:t>
            </a:r>
          </a:p>
          <a:p>
            <a:pPr marL="0" indent="0" algn="ctr">
              <a:buFont typeface="Wingdings" pitchFamily="2" charset="2"/>
              <a:buNone/>
              <a:defRPr/>
            </a:pPr>
            <a:endParaRPr lang="en-US" sz="5100" b="1" dirty="0" smtClean="0"/>
          </a:p>
          <a:p>
            <a:pPr marL="0" indent="0" algn="ctr">
              <a:buFont typeface="Wingdings" pitchFamily="2" charset="2"/>
              <a:buNone/>
              <a:defRPr/>
            </a:pPr>
            <a:endParaRPr lang="en-US" sz="3600" b="1" dirty="0"/>
          </a:p>
        </p:txBody>
      </p:sp>
    </p:spTree>
    <p:extLst>
      <p:ext uri="{BB962C8B-B14F-4D97-AF65-F5344CB8AC3E}">
        <p14:creationId xmlns:p14="http://schemas.microsoft.com/office/powerpoint/2010/main" val="2440902740"/>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60350"/>
            <a:ext cx="7543800" cy="685800"/>
          </a:xfrm>
        </p:spPr>
        <p:txBody>
          <a:bodyPr/>
          <a:lstStyle/>
          <a:p>
            <a:r>
              <a:rPr lang="en-US" dirty="0" smtClean="0"/>
              <a:t>Perez v. Mortgage Bankers Ass’n</a:t>
            </a:r>
            <a:endParaRPr lang="en-US" dirty="0"/>
          </a:p>
        </p:txBody>
      </p:sp>
      <p:sp>
        <p:nvSpPr>
          <p:cNvPr id="3" name="Content Placeholder 2"/>
          <p:cNvSpPr>
            <a:spLocks noGrp="1"/>
          </p:cNvSpPr>
          <p:nvPr>
            <p:ph idx="1"/>
          </p:nvPr>
        </p:nvSpPr>
        <p:spPr/>
        <p:txBody>
          <a:bodyPr/>
          <a:lstStyle/>
          <a:p>
            <a:pPr marL="0" indent="0">
              <a:buNone/>
            </a:pPr>
            <a:r>
              <a:rPr lang="en-US" dirty="0" smtClean="0"/>
              <a:t>“I would therefore restore the balance originally struck by the APA with respect to an agency’s interpretation of its own regulations… The agency is free to interpret its own regulations with or without notice and comment; but courts will decide – with no deference to the agency – whether that interpretation is correct.”</a:t>
            </a:r>
          </a:p>
          <a:p>
            <a:pPr marL="0" indent="0">
              <a:buNone/>
            </a:pPr>
            <a:r>
              <a:rPr lang="en-US" dirty="0"/>
              <a:t>	</a:t>
            </a:r>
            <a:r>
              <a:rPr lang="en-US" dirty="0" smtClean="0"/>
              <a:t>		- Justice Antonin Scalia</a:t>
            </a:r>
            <a:endParaRPr lang="en-US" dirty="0"/>
          </a:p>
        </p:txBody>
      </p:sp>
    </p:spTree>
    <p:extLst>
      <p:ext uri="{BB962C8B-B14F-4D97-AF65-F5344CB8AC3E}">
        <p14:creationId xmlns:p14="http://schemas.microsoft.com/office/powerpoint/2010/main" val="474741139"/>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dirty="0" smtClean="0"/>
              <a:t>Florida </a:t>
            </a:r>
            <a:br>
              <a:rPr lang="en-US" dirty="0" smtClean="0"/>
            </a:br>
            <a:r>
              <a:rPr lang="en-US" dirty="0" smtClean="0"/>
              <a:t>Supreme Court Review</a:t>
            </a:r>
          </a:p>
        </p:txBody>
      </p:sp>
      <p:sp>
        <p:nvSpPr>
          <p:cNvPr id="9219" name="Content Placeholder 2"/>
          <p:cNvSpPr>
            <a:spLocks noGrp="1"/>
          </p:cNvSpPr>
          <p:nvPr>
            <p:ph idx="1"/>
          </p:nvPr>
        </p:nvSpPr>
        <p:spPr>
          <a:xfrm>
            <a:off x="1676400" y="1676400"/>
            <a:ext cx="7051628" cy="4178178"/>
          </a:xfrm>
        </p:spPr>
        <p:txBody>
          <a:bodyPr/>
          <a:lstStyle/>
          <a:p>
            <a:r>
              <a:rPr lang="en-US" b="1" i="1" dirty="0"/>
              <a:t>Delva v. The Continental Group, Inc</a:t>
            </a:r>
            <a:r>
              <a:rPr lang="en-US" b="1" i="1" dirty="0" smtClean="0"/>
              <a:t>.</a:t>
            </a:r>
            <a:r>
              <a:rPr lang="en-US" dirty="0" smtClean="0"/>
              <a:t>, </a:t>
            </a:r>
            <a:r>
              <a:rPr lang="pt-BR" dirty="0"/>
              <a:t>No. SC12-231 (Fla. Apr. 14, 2014).</a:t>
            </a:r>
            <a:endParaRPr lang="en-US" dirty="0" smtClean="0"/>
          </a:p>
          <a:p>
            <a:pPr lvl="1" eaLnBrk="1" hangingPunct="1">
              <a:lnSpc>
                <a:spcPct val="90000"/>
              </a:lnSpc>
            </a:pPr>
            <a:r>
              <a:rPr lang="en-US" sz="2400" dirty="0" smtClean="0"/>
              <a:t>Issue: Does the Florida </a:t>
            </a:r>
            <a:r>
              <a:rPr lang="en-US" sz="2400" dirty="0"/>
              <a:t>Civil Rights Act’s ban on discrimination based on gender </a:t>
            </a:r>
            <a:r>
              <a:rPr lang="en-US" sz="2400" dirty="0" smtClean="0"/>
              <a:t>cover </a:t>
            </a:r>
            <a:r>
              <a:rPr lang="en-US" sz="2400" dirty="0"/>
              <a:t>claims of pregnancy discrimination?</a:t>
            </a:r>
            <a:endParaRPr lang="en-US" sz="2400" dirty="0" smtClean="0"/>
          </a:p>
          <a:p>
            <a:pPr lvl="1" eaLnBrk="1" hangingPunct="1">
              <a:lnSpc>
                <a:spcPct val="90000"/>
              </a:lnSpc>
            </a:pPr>
            <a:r>
              <a:rPr lang="en-US" sz="2400" dirty="0" smtClean="0"/>
              <a:t>Held: Yes</a:t>
            </a:r>
            <a:r>
              <a:rPr lang="en-US" sz="2400" dirty="0"/>
              <a:t>. </a:t>
            </a:r>
            <a:endParaRPr lang="en-US" sz="2400" dirty="0" smtClean="0"/>
          </a:p>
          <a:p>
            <a:pPr lvl="2" eaLnBrk="1" hangingPunct="1">
              <a:lnSpc>
                <a:spcPct val="90000"/>
              </a:lnSpc>
            </a:pPr>
            <a:r>
              <a:rPr lang="en-US" dirty="0" smtClean="0"/>
              <a:t>The FCRA </a:t>
            </a:r>
            <a:r>
              <a:rPr lang="en-US" dirty="0"/>
              <a:t>does not include the word “</a:t>
            </a:r>
            <a:r>
              <a:rPr lang="en-US" dirty="0" smtClean="0"/>
              <a:t>pregnancy.”</a:t>
            </a:r>
          </a:p>
          <a:p>
            <a:pPr lvl="2" eaLnBrk="1" hangingPunct="1">
              <a:lnSpc>
                <a:spcPct val="90000"/>
              </a:lnSpc>
            </a:pPr>
            <a:r>
              <a:rPr lang="en-US" dirty="0"/>
              <a:t>H</a:t>
            </a:r>
            <a:r>
              <a:rPr lang="en-US" dirty="0" smtClean="0"/>
              <a:t>owever</a:t>
            </a:r>
            <a:r>
              <a:rPr lang="en-US" dirty="0"/>
              <a:t>, </a:t>
            </a:r>
            <a:r>
              <a:rPr lang="en-US" dirty="0" smtClean="0"/>
              <a:t>the statute  prohibits employment discrimination </a:t>
            </a:r>
            <a:r>
              <a:rPr lang="en-US" dirty="0"/>
              <a:t>against any individual because of the individual’s sex. </a:t>
            </a:r>
            <a:endParaRPr lang="en-US" dirty="0" smtClean="0"/>
          </a:p>
          <a:p>
            <a:pPr lvl="2" eaLnBrk="1" hangingPunct="1">
              <a:lnSpc>
                <a:spcPct val="90000"/>
              </a:lnSpc>
            </a:pPr>
            <a:r>
              <a:rPr lang="en-US" dirty="0" smtClean="0"/>
              <a:t>The Court </a:t>
            </a:r>
            <a:r>
              <a:rPr lang="en-US" dirty="0"/>
              <a:t>noted that “pregnancy is a natural condition unique to women and a primary characteristic of the female sex </a:t>
            </a:r>
            <a:r>
              <a:rPr lang="en-US" dirty="0" smtClean="0"/>
              <a:t>…” </a:t>
            </a:r>
          </a:p>
        </p:txBody>
      </p:sp>
    </p:spTree>
    <p:extLst>
      <p:ext uri="{BB962C8B-B14F-4D97-AF65-F5344CB8AC3E}">
        <p14:creationId xmlns:p14="http://schemas.microsoft.com/office/powerpoint/2010/main" val="3948315719"/>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9" descr="Angles for PPT"/>
          <p:cNvPicPr>
            <a:picLocks noChangeAspect="1" noChangeArrowheads="1"/>
          </p:cNvPicPr>
          <p:nvPr/>
        </p:nvPicPr>
        <p:blipFill>
          <a:blip r:embed="rId3">
            <a:extLst>
              <a:ext uri="{28A0092B-C50C-407E-A947-70E740481C1C}">
                <a14:useLocalDpi xmlns:a14="http://schemas.microsoft.com/office/drawing/2010/main" val="0"/>
              </a:ext>
            </a:extLst>
          </a:blip>
          <a:srcRect b="8549"/>
          <a:stretch>
            <a:fillRect/>
          </a:stretch>
        </p:blipFill>
        <p:spPr bwMode="auto">
          <a:xfrm>
            <a:off x="0" y="303213"/>
            <a:ext cx="91440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18"/>
          <p:cNvSpPr>
            <a:spLocks noChangeArrowheads="1"/>
          </p:cNvSpPr>
          <p:nvPr/>
        </p:nvSpPr>
        <p:spPr bwMode="white">
          <a:xfrm>
            <a:off x="3865563" y="446088"/>
            <a:ext cx="624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fontAlgn="base" hangingPunct="0">
              <a:spcBef>
                <a:spcPct val="0"/>
              </a:spcBef>
              <a:spcAft>
                <a:spcPct val="0"/>
              </a:spcAft>
            </a:pPr>
            <a:r>
              <a:rPr lang="en-US" sz="3600" b="1" dirty="0">
                <a:solidFill>
                  <a:srgbClr val="FFCC00"/>
                </a:solidFill>
              </a:rPr>
              <a:t>Title Goes Here</a:t>
            </a:r>
          </a:p>
        </p:txBody>
      </p:sp>
      <p:sp>
        <p:nvSpPr>
          <p:cNvPr id="109572" name="Rectangle 19"/>
          <p:cNvSpPr>
            <a:spLocks noChangeArrowheads="1"/>
          </p:cNvSpPr>
          <p:nvPr/>
        </p:nvSpPr>
        <p:spPr bwMode="white">
          <a:xfrm>
            <a:off x="4191000" y="1970088"/>
            <a:ext cx="4800600" cy="26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fontAlgn="base" hangingPunct="0">
              <a:spcAft>
                <a:spcPct val="0"/>
              </a:spcAft>
              <a:buClr>
                <a:srgbClr val="FFFFFF"/>
              </a:buClr>
              <a:buSzPct val="70000"/>
            </a:pPr>
            <a:endParaRPr kumimoji="1" lang="en-US" sz="2000" b="1" dirty="0" smtClean="0">
              <a:solidFill>
                <a:srgbClr val="000000"/>
              </a:solidFill>
            </a:endParaRPr>
          </a:p>
          <a:p>
            <a:pPr eaLnBrk="0" fontAlgn="base" hangingPunct="0">
              <a:spcAft>
                <a:spcPct val="0"/>
              </a:spcAft>
              <a:buClr>
                <a:srgbClr val="FFFFFF"/>
              </a:buClr>
              <a:buSzPct val="70000"/>
            </a:pPr>
            <a:endParaRPr kumimoji="1" lang="en-US" sz="2000" b="1" dirty="0">
              <a:solidFill>
                <a:srgbClr val="000000"/>
              </a:solidFill>
            </a:endParaRPr>
          </a:p>
          <a:p>
            <a:pPr eaLnBrk="0" fontAlgn="base" hangingPunct="0">
              <a:spcAft>
                <a:spcPct val="0"/>
              </a:spcAft>
              <a:buClr>
                <a:srgbClr val="FFFFFF"/>
              </a:buClr>
              <a:buSzPct val="70000"/>
            </a:pPr>
            <a:r>
              <a:rPr kumimoji="1" lang="en-US" sz="2800" b="1" dirty="0" smtClean="0">
                <a:solidFill>
                  <a:srgbClr val="000000"/>
                </a:solidFill>
              </a:rPr>
              <a:t>William </a:t>
            </a:r>
            <a:r>
              <a:rPr kumimoji="1" lang="en-US" sz="2800" b="1" dirty="0">
                <a:solidFill>
                  <a:srgbClr val="000000"/>
                </a:solidFill>
              </a:rPr>
              <a:t>E. Grob </a:t>
            </a:r>
          </a:p>
          <a:p>
            <a:pPr eaLnBrk="0" fontAlgn="base" hangingPunct="0">
              <a:spcAft>
                <a:spcPct val="0"/>
              </a:spcAft>
              <a:buClr>
                <a:srgbClr val="FFFFFF"/>
              </a:buClr>
              <a:buSzPct val="70000"/>
            </a:pPr>
            <a:r>
              <a:rPr kumimoji="1" lang="en-US" sz="2000" b="1" dirty="0">
                <a:solidFill>
                  <a:srgbClr val="000000"/>
                </a:solidFill>
              </a:rPr>
              <a:t>William.Grob@ogletreedeakins.com</a:t>
            </a:r>
          </a:p>
          <a:p>
            <a:pPr eaLnBrk="0" fontAlgn="base" hangingPunct="0">
              <a:spcAft>
                <a:spcPts val="600"/>
              </a:spcAft>
              <a:buClr>
                <a:srgbClr val="FFFFFF"/>
              </a:buClr>
              <a:buSzPct val="70000"/>
            </a:pPr>
            <a:r>
              <a:rPr kumimoji="1" lang="en-US" sz="2000" b="1" dirty="0">
                <a:solidFill>
                  <a:srgbClr val="000000"/>
                </a:solidFill>
              </a:rPr>
              <a:t>(813) 221-7228</a:t>
            </a:r>
          </a:p>
          <a:p>
            <a:pPr eaLnBrk="0" fontAlgn="base" hangingPunct="0">
              <a:spcBef>
                <a:spcPct val="20000"/>
              </a:spcBef>
              <a:spcAft>
                <a:spcPct val="0"/>
              </a:spcAft>
              <a:buClr>
                <a:srgbClr val="FFFFFF"/>
              </a:buClr>
              <a:buSzPct val="70000"/>
              <a:buFont typeface="Wingdings" pitchFamily="2" charset="2"/>
              <a:buNone/>
            </a:pPr>
            <a:endParaRPr kumimoji="1" lang="en-US" sz="2600" b="1" dirty="0">
              <a:solidFill>
                <a:srgbClr val="000000"/>
              </a:solidFill>
            </a:endParaRPr>
          </a:p>
        </p:txBody>
      </p:sp>
      <p:sp>
        <p:nvSpPr>
          <p:cNvPr id="109573" name="Rectangle 35"/>
          <p:cNvSpPr>
            <a:spLocks noChangeArrowheads="1"/>
          </p:cNvSpPr>
          <p:nvPr/>
        </p:nvSpPr>
        <p:spPr bwMode="auto">
          <a:xfrm>
            <a:off x="0" y="0"/>
            <a:ext cx="9144000" cy="16383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kumimoji="1" lang="en-US" sz="2400" dirty="0">
              <a:solidFill>
                <a:srgbClr val="FFFFFF"/>
              </a:solidFill>
            </a:endParaRPr>
          </a:p>
        </p:txBody>
      </p:sp>
      <p:pic>
        <p:nvPicPr>
          <p:cNvPr id="109574" name="Picture 37" descr="Ogletree Deakins Blue 295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3000" y="4824413"/>
            <a:ext cx="13716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Rectangle 38"/>
          <p:cNvSpPr>
            <a:spLocks noChangeArrowheads="1"/>
          </p:cNvSpPr>
          <p:nvPr/>
        </p:nvSpPr>
        <p:spPr bwMode="white">
          <a:xfrm>
            <a:off x="493713" y="303214"/>
            <a:ext cx="8305800" cy="13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eaLnBrk="0" fontAlgn="base" hangingPunct="0">
              <a:spcBef>
                <a:spcPct val="0"/>
              </a:spcBef>
              <a:spcAft>
                <a:spcPct val="0"/>
              </a:spcAft>
            </a:pPr>
            <a:r>
              <a:rPr lang="en-US" sz="8000" b="1" dirty="0">
                <a:solidFill>
                  <a:srgbClr val="FFFFFF"/>
                </a:solidFill>
              </a:rPr>
              <a:t>?? Questions ??</a:t>
            </a:r>
          </a:p>
        </p:txBody>
      </p:sp>
    </p:spTree>
    <p:extLst>
      <p:ext uri="{BB962C8B-B14F-4D97-AF65-F5344CB8AC3E}">
        <p14:creationId xmlns:p14="http://schemas.microsoft.com/office/powerpoint/2010/main" val="271354638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Pinellas County</a:t>
            </a:r>
            <a:endParaRPr lang="en-US" dirty="0"/>
          </a:p>
        </p:txBody>
      </p:sp>
      <p:sp>
        <p:nvSpPr>
          <p:cNvPr id="3" name="Content Placeholder 2"/>
          <p:cNvSpPr>
            <a:spLocks noGrp="1"/>
          </p:cNvSpPr>
          <p:nvPr>
            <p:ph idx="1"/>
          </p:nvPr>
        </p:nvSpPr>
        <p:spPr>
          <a:xfrm>
            <a:off x="1447800" y="1524000"/>
            <a:ext cx="7048500" cy="4094163"/>
          </a:xfrm>
        </p:spPr>
        <p:txBody>
          <a:bodyPr/>
          <a:lstStyle/>
          <a:p>
            <a:r>
              <a:rPr lang="en-US" sz="2400" dirty="0" smtClean="0"/>
              <a:t>Council member Darden Rice, with the help of the Service Employees International Union, pushed for a city wage theft ordinance.</a:t>
            </a:r>
            <a:r>
              <a:rPr lang="en-US" sz="2400" dirty="0"/>
              <a:t> </a:t>
            </a:r>
            <a:endParaRPr lang="en-US" sz="2400" dirty="0" smtClean="0"/>
          </a:p>
          <a:p>
            <a:pPr lvl="1"/>
            <a:r>
              <a:rPr lang="en-US" sz="2000" dirty="0" smtClean="0"/>
              <a:t>Proposal passed. </a:t>
            </a:r>
          </a:p>
        </p:txBody>
      </p:sp>
    </p:spTree>
    <p:extLst>
      <p:ext uri="{BB962C8B-B14F-4D97-AF65-F5344CB8AC3E}">
        <p14:creationId xmlns:p14="http://schemas.microsoft.com/office/powerpoint/2010/main" val="198124729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Miami-Dade County</a:t>
            </a:r>
            <a:endParaRPr lang="en-US" dirty="0"/>
          </a:p>
        </p:txBody>
      </p:sp>
      <p:sp>
        <p:nvSpPr>
          <p:cNvPr id="3" name="Content Placeholder 2"/>
          <p:cNvSpPr>
            <a:spLocks noGrp="1"/>
          </p:cNvSpPr>
          <p:nvPr>
            <p:ph idx="1"/>
          </p:nvPr>
        </p:nvSpPr>
        <p:spPr>
          <a:xfrm>
            <a:off x="1447800" y="1524000"/>
            <a:ext cx="7048500" cy="4094163"/>
          </a:xfrm>
        </p:spPr>
        <p:txBody>
          <a:bodyPr/>
          <a:lstStyle/>
          <a:p>
            <a:r>
              <a:rPr lang="en-US" sz="2400" dirty="0" smtClean="0"/>
              <a:t>Covers all workers (more expansive than FLSA)</a:t>
            </a:r>
          </a:p>
          <a:p>
            <a:r>
              <a:rPr lang="en-US" sz="2400" dirty="0" smtClean="0"/>
              <a:t>Process: a worker files a complaint (free of charge) and supplies any supporting documentation; the county then notifies the employer and attempts “conciliation”; if conciliation fails, the dispute goes before a hearing officer</a:t>
            </a:r>
          </a:p>
          <a:p>
            <a:r>
              <a:rPr lang="en-US" sz="2400" dirty="0" smtClean="0"/>
              <a:t>An employer found guilty must pay back wages plus “liquidated damages” equal to 2x the back wages owed</a:t>
            </a:r>
          </a:p>
          <a:p>
            <a:r>
              <a:rPr lang="en-US" sz="2400" dirty="0" smtClean="0"/>
              <a:t>The ordinance lacks an enforcement mechanism, so the employee must file suit if   the employer refuses to pay</a:t>
            </a:r>
            <a:endParaRPr lang="en-US" sz="2400" dirty="0"/>
          </a:p>
          <a:p>
            <a:pPr marL="0" indent="0">
              <a:buNone/>
            </a:pPr>
            <a:endParaRPr lang="en-US" dirty="0"/>
          </a:p>
        </p:txBody>
      </p:sp>
    </p:spTree>
    <p:extLst>
      <p:ext uri="{BB962C8B-B14F-4D97-AF65-F5344CB8AC3E}">
        <p14:creationId xmlns:p14="http://schemas.microsoft.com/office/powerpoint/2010/main" val="85691867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Department of Labor (“DOL”)</a:t>
            </a:r>
            <a:br>
              <a:rPr lang="en-US" dirty="0"/>
            </a:br>
            <a:r>
              <a:rPr lang="en-US" dirty="0"/>
              <a:t>Secretary Thomas Perez</a:t>
            </a:r>
          </a:p>
        </p:txBody>
      </p:sp>
      <p:pic>
        <p:nvPicPr>
          <p:cNvPr id="4" name="Picture 2" descr="http://blog.dcrworkforce.com/wp-content/uploads/2013/03/do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892454"/>
            <a:ext cx="3530478" cy="3530476"/>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38800" y="1902990"/>
            <a:ext cx="2803042" cy="3509406"/>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438797"/>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76200"/>
            <a:ext cx="7054850" cy="869950"/>
          </a:xfrm>
        </p:spPr>
        <p:txBody>
          <a:bodyPr/>
          <a:lstStyle/>
          <a:p>
            <a:pPr algn="ctr"/>
            <a:r>
              <a:rPr lang="en-US" dirty="0" smtClean="0"/>
              <a:t>Tips Targeted as States’ Minimum Wages Rise</a:t>
            </a:r>
            <a:endParaRPr lang="en-US" dirty="0"/>
          </a:p>
        </p:txBody>
      </p:sp>
      <p:sp>
        <p:nvSpPr>
          <p:cNvPr id="3" name="Content Placeholder 2"/>
          <p:cNvSpPr>
            <a:spLocks noGrp="1"/>
          </p:cNvSpPr>
          <p:nvPr>
            <p:ph idx="1"/>
          </p:nvPr>
        </p:nvSpPr>
        <p:spPr>
          <a:xfrm>
            <a:off x="1524000" y="1447800"/>
            <a:ext cx="7391400" cy="4627563"/>
          </a:xfrm>
        </p:spPr>
        <p:txBody>
          <a:bodyPr/>
          <a:lstStyle/>
          <a:p>
            <a:r>
              <a:rPr lang="en-US" sz="2400" dirty="0" smtClean="0"/>
              <a:t>Labor </a:t>
            </a:r>
            <a:r>
              <a:rPr lang="en-US" sz="2400" dirty="0"/>
              <a:t>groups are setting their sights </a:t>
            </a:r>
            <a:r>
              <a:rPr lang="en-US" sz="2400" dirty="0" smtClean="0"/>
              <a:t>on </a:t>
            </a:r>
            <a:r>
              <a:rPr lang="en-US" sz="2400" dirty="0"/>
              <a:t>how tipped workers in the food industry are </a:t>
            </a:r>
            <a:r>
              <a:rPr lang="en-US" sz="2400" dirty="0" smtClean="0"/>
              <a:t>paid</a:t>
            </a:r>
            <a:r>
              <a:rPr lang="en-US" sz="2400" dirty="0"/>
              <a:t> </a:t>
            </a:r>
            <a:r>
              <a:rPr lang="en-US" sz="2400" dirty="0" smtClean="0"/>
              <a:t>– advocating for swapping </a:t>
            </a:r>
            <a:r>
              <a:rPr lang="en-US" sz="2400" dirty="0"/>
              <a:t>the tipped minimum wage in favor of a so-called living wage for all restaurant workers. </a:t>
            </a:r>
            <a:endParaRPr lang="en-US" sz="2400" dirty="0" smtClean="0"/>
          </a:p>
          <a:p>
            <a:r>
              <a:rPr lang="en-US" sz="2400" dirty="0" smtClean="0"/>
              <a:t>According </a:t>
            </a:r>
            <a:r>
              <a:rPr lang="en-US" sz="2400" dirty="0"/>
              <a:t>to </a:t>
            </a:r>
            <a:r>
              <a:rPr lang="en-US" sz="2400" dirty="0" smtClean="0"/>
              <a:t>the National Restaurant Association, </a:t>
            </a:r>
            <a:r>
              <a:rPr lang="en-US" sz="2400" dirty="0"/>
              <a:t>the vast majority of </a:t>
            </a:r>
            <a:r>
              <a:rPr lang="en-US" sz="2400" dirty="0" smtClean="0"/>
              <a:t>restaurants follow </a:t>
            </a:r>
            <a:r>
              <a:rPr lang="en-US" sz="2400" dirty="0"/>
              <a:t>the </a:t>
            </a:r>
            <a:r>
              <a:rPr lang="en-US" sz="2400" dirty="0" smtClean="0"/>
              <a:t>rules for applying the tip credit. </a:t>
            </a:r>
          </a:p>
          <a:p>
            <a:r>
              <a:rPr lang="en-US" sz="2400" dirty="0" smtClean="0"/>
              <a:t>Connecticut, Seattle, and San Diego have introduced or passed legislation to raise minimum wage to over $10.00 per hour, well in excess of the federal rate of $7.25. </a:t>
            </a:r>
            <a:endParaRPr lang="en-US" sz="2400" dirty="0"/>
          </a:p>
        </p:txBody>
      </p:sp>
    </p:spTree>
    <p:extLst>
      <p:ext uri="{BB962C8B-B14F-4D97-AF65-F5344CB8AC3E}">
        <p14:creationId xmlns:p14="http://schemas.microsoft.com/office/powerpoint/2010/main" val="1058107322"/>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Proposed </a:t>
            </a:r>
            <a:r>
              <a:rPr lang="en-US" dirty="0"/>
              <a:t>Changes to White Collar Exemptions</a:t>
            </a:r>
          </a:p>
        </p:txBody>
      </p:sp>
      <p:sp>
        <p:nvSpPr>
          <p:cNvPr id="3" name="Content Placeholder 2"/>
          <p:cNvSpPr>
            <a:spLocks noGrp="1"/>
          </p:cNvSpPr>
          <p:nvPr>
            <p:ph idx="1"/>
          </p:nvPr>
        </p:nvSpPr>
        <p:spPr>
          <a:xfrm>
            <a:off x="1447800" y="1524000"/>
            <a:ext cx="7048500" cy="4094163"/>
          </a:xfrm>
        </p:spPr>
        <p:txBody>
          <a:bodyPr/>
          <a:lstStyle/>
          <a:p>
            <a:r>
              <a:rPr lang="en-US" sz="2400" dirty="0"/>
              <a:t>March 2014 Memorandum signed by President Obama -- “Updating and Modernizing </a:t>
            </a:r>
            <a:r>
              <a:rPr lang="en-US" sz="2400" dirty="0" smtClean="0"/>
              <a:t>Overtime.”</a:t>
            </a:r>
          </a:p>
          <a:p>
            <a:r>
              <a:rPr lang="en-US" sz="2400" dirty="0" smtClean="0"/>
              <a:t>Involves exemptions </a:t>
            </a:r>
            <a:r>
              <a:rPr lang="en-US" sz="2400" dirty="0"/>
              <a:t>for Executive, Administrative, Professional, Outside Sales and Computer </a:t>
            </a:r>
            <a:r>
              <a:rPr lang="en-US" sz="2400" dirty="0" smtClean="0"/>
              <a:t>Employees.</a:t>
            </a:r>
            <a:endParaRPr lang="en-US" sz="2400" dirty="0"/>
          </a:p>
          <a:p>
            <a:r>
              <a:rPr lang="en-US" sz="2400" dirty="0"/>
              <a:t>White collar exemptions “have not kept up with our modern economy.” </a:t>
            </a:r>
          </a:p>
          <a:p>
            <a:r>
              <a:rPr lang="en-US" sz="2400" dirty="0"/>
              <a:t>Approximately 3.1 million people would be entitled to overtime if the $455 per week threshold had kept up with inflation (estimated at $1,000 per week).</a:t>
            </a:r>
          </a:p>
          <a:p>
            <a:pPr marL="0" indent="0">
              <a:buNone/>
            </a:pPr>
            <a:endParaRPr lang="en-US" dirty="0"/>
          </a:p>
        </p:txBody>
      </p:sp>
    </p:spTree>
    <p:extLst>
      <p:ext uri="{BB962C8B-B14F-4D97-AF65-F5344CB8AC3E}">
        <p14:creationId xmlns:p14="http://schemas.microsoft.com/office/powerpoint/2010/main" val="584695618"/>
      </p:ext>
    </p:extLst>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any Meeting (Standard)">
  <a:themeElements>
    <a:clrScheme name="Company Meeting (Standard)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Company Meeting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mpany Meeting (Standard)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Company Meeting (Standard)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Company Meeting (Standard)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mpany Meeting (Standard)">
  <a:themeElements>
    <a:clrScheme name="Company Meeting (Standard)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Company Meeting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mpany Meeting (Standard)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Company Meeting (Standard)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Company Meeting (Standard)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2451</Words>
  <Application>Microsoft Office PowerPoint</Application>
  <PresentationFormat>On-screen Show (4:3)</PresentationFormat>
  <Paragraphs>345</Paragraphs>
  <Slides>46</Slides>
  <Notes>41</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Company Meeting (Standard)</vt:lpstr>
      <vt:lpstr>2_Company Meeting (Standard)</vt:lpstr>
      <vt:lpstr>PowerPoint Presentation</vt:lpstr>
      <vt:lpstr>Overview</vt:lpstr>
      <vt:lpstr>Local Wage Theft Ordinances</vt:lpstr>
      <vt:lpstr>Hillsborough County</vt:lpstr>
      <vt:lpstr>Pinellas County</vt:lpstr>
      <vt:lpstr>Miami-Dade County</vt:lpstr>
      <vt:lpstr>Department of Labor (“DOL”) Secretary Thomas Perez</vt:lpstr>
      <vt:lpstr>Tips Targeted as States’ Minimum Wages Rise</vt:lpstr>
      <vt:lpstr>Proposed Changes to White Collar Exemptions</vt:lpstr>
      <vt:lpstr>DOL Proposal to Revise Part 541 Overtime Regulations</vt:lpstr>
      <vt:lpstr>DOL Proposal to Revise Part 541 Overtime Regulations</vt:lpstr>
      <vt:lpstr>DOL Proposal to Revise Part 541 Overtime Regulations</vt:lpstr>
      <vt:lpstr>DOL Proposal to Revise Part 541 Overtime Regulations</vt:lpstr>
      <vt:lpstr>DOL Proposal to Revise Part 541 Overtime Regulations</vt:lpstr>
      <vt:lpstr>Wage-Hour Testimony Before Congress</vt:lpstr>
      <vt:lpstr>Challenges to Exemptions for Home Care Workers</vt:lpstr>
      <vt:lpstr>DOL Enforcement in Florida</vt:lpstr>
      <vt:lpstr>PowerPoint Presentation</vt:lpstr>
      <vt:lpstr>FY 2014 Performance Report</vt:lpstr>
      <vt:lpstr>FLORIDA STATISTICS</vt:lpstr>
      <vt:lpstr>Newly Issued Guidance On Pregnancy Discrimination (July 2014)</vt:lpstr>
      <vt:lpstr>Enforcement Guidance on Pregnancy Discrimination and Related Issues</vt:lpstr>
      <vt:lpstr>EEOC Strategic Enforcement Plan </vt:lpstr>
      <vt:lpstr>EEOC Strategic Enforcement Plan </vt:lpstr>
      <vt:lpstr>PowerPoint Presentation</vt:lpstr>
      <vt:lpstr>PowerPoint Presentation</vt:lpstr>
      <vt:lpstr>PowerPoint Presentation</vt:lpstr>
      <vt:lpstr>PowerPoint Presentation</vt:lpstr>
      <vt:lpstr>Ambush Election Rules</vt:lpstr>
      <vt:lpstr>Ambush Election Rules</vt:lpstr>
      <vt:lpstr>Facebook 'Like' Protected By Labor Law, NLRB Says</vt:lpstr>
      <vt:lpstr>NLRB – Compliance</vt:lpstr>
      <vt:lpstr>Pier Sixty LLC, case numbers 02-CA-068612 and 2-CA-070797, at the National Labor Relations Board </vt:lpstr>
      <vt:lpstr>PowerPoint Presentation</vt:lpstr>
      <vt:lpstr>Occupational Safety And  Health Administration (DOL)</vt:lpstr>
      <vt:lpstr>Retaliation: Proposed Rule</vt:lpstr>
      <vt:lpstr>PowerPoint Presentation</vt:lpstr>
      <vt:lpstr>PowerPoint Presentation</vt:lpstr>
      <vt:lpstr>PowerPoint Presentation</vt:lpstr>
      <vt:lpstr>Young v. UPS</vt:lpstr>
      <vt:lpstr>Young v. UPS</vt:lpstr>
      <vt:lpstr>PowerPoint Presentation</vt:lpstr>
      <vt:lpstr>PowerPoint Presentation</vt:lpstr>
      <vt:lpstr>Perez v. Mortgage Bankers Ass’n</vt:lpstr>
      <vt:lpstr>Florida  Supreme Court Review</vt:lpstr>
      <vt:lpstr>PowerPoint Presentation</vt:lpstr>
    </vt:vector>
  </TitlesOfParts>
  <Company>Oglteree, Deakins, Nash, Smoak &amp; Stewart,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Goellner, Clare I.</dc:creator>
  <cp:lastModifiedBy>Wade, Megan</cp:lastModifiedBy>
  <cp:revision>34</cp:revision>
  <cp:lastPrinted>2015-03-19T13:19:01Z</cp:lastPrinted>
  <dcterms:created xsi:type="dcterms:W3CDTF">2015-01-15T21:32:47Z</dcterms:created>
  <dcterms:modified xsi:type="dcterms:W3CDTF">2015-07-31T16:45:32Z</dcterms:modified>
</cp:coreProperties>
</file>